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1" r:id="rId4"/>
    <p:sldId id="259" r:id="rId5"/>
    <p:sldId id="262" r:id="rId6"/>
    <p:sldId id="294" r:id="rId7"/>
    <p:sldId id="295" r:id="rId8"/>
    <p:sldId id="299" r:id="rId9"/>
    <p:sldId id="301" r:id="rId10"/>
    <p:sldId id="298" r:id="rId11"/>
    <p:sldId id="303" r:id="rId12"/>
    <p:sldId id="280" r:id="rId13"/>
    <p:sldId id="281" r:id="rId14"/>
    <p:sldId id="282" r:id="rId15"/>
    <p:sldId id="283" r:id="rId16"/>
    <p:sldId id="284" r:id="rId17"/>
    <p:sldId id="285" r:id="rId18"/>
    <p:sldId id="291" r:id="rId19"/>
    <p:sldId id="297" r:id="rId20"/>
    <p:sldId id="263" r:id="rId21"/>
    <p:sldId id="258" r:id="rId22"/>
    <p:sldId id="264" r:id="rId23"/>
    <p:sldId id="271" r:id="rId24"/>
    <p:sldId id="266" r:id="rId25"/>
    <p:sldId id="286" r:id="rId26"/>
    <p:sldId id="268" r:id="rId27"/>
    <p:sldId id="279" r:id="rId28"/>
    <p:sldId id="277" r:id="rId29"/>
    <p:sldId id="278" r:id="rId30"/>
    <p:sldId id="270" r:id="rId31"/>
    <p:sldId id="272" r:id="rId32"/>
    <p:sldId id="273" r:id="rId33"/>
    <p:sldId id="274" r:id="rId34"/>
    <p:sldId id="275" r:id="rId35"/>
    <p:sldId id="287" r:id="rId36"/>
    <p:sldId id="289" r:id="rId37"/>
    <p:sldId id="276" r:id="rId38"/>
    <p:sldId id="288" r:id="rId39"/>
    <p:sldId id="290" r:id="rId40"/>
    <p:sldId id="302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69200" autoAdjust="0"/>
  </p:normalViewPr>
  <p:slideViewPr>
    <p:cSldViewPr snapToGrid="0">
      <p:cViewPr varScale="1">
        <p:scale>
          <a:sx n="112" d="100"/>
          <a:sy n="112" d="100"/>
        </p:scale>
        <p:origin x="12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\Desktop\0302_tab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n\Desktop\0302_ta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Sheet5!$E$14</c:f>
              <c:strCache>
                <c:ptCount val="1"/>
                <c:pt idx="0">
                  <c:v>2014년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Sheet5!$D$15:$D$16</c:f>
              <c:strCache>
                <c:ptCount val="2"/>
                <c:pt idx="0">
                  <c:v>월 1~9일</c:v>
                </c:pt>
                <c:pt idx="1">
                  <c:v>월 10일 이상</c:v>
                </c:pt>
              </c:strCache>
            </c:strRef>
          </c:cat>
          <c:val>
            <c:numRef>
              <c:f>Sheet5!$E$15:$E$16</c:f>
              <c:numCache>
                <c:formatCode>General</c:formatCode>
                <c:ptCount val="2"/>
                <c:pt idx="0">
                  <c:v>15.6</c:v>
                </c:pt>
                <c:pt idx="1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D-449F-9675-6579027EB0AB}"/>
            </c:ext>
          </c:extLst>
        </c:ser>
        <c:ser>
          <c:idx val="1"/>
          <c:order val="1"/>
          <c:tx>
            <c:strRef>
              <c:f>Sheet5!$F$14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Sheet5!$D$15:$D$16</c:f>
              <c:strCache>
                <c:ptCount val="2"/>
                <c:pt idx="0">
                  <c:v>월 1~9일</c:v>
                </c:pt>
                <c:pt idx="1">
                  <c:v>월 10일 이상</c:v>
                </c:pt>
              </c:strCache>
            </c:strRef>
          </c:cat>
          <c:val>
            <c:numRef>
              <c:f>Sheet5!$F$15:$F$16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D-449F-9675-6579027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8012288"/>
        <c:axId val="84680704"/>
      </c:barChart>
      <c:catAx>
        <c:axId val="6801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4680704"/>
        <c:crosses val="autoZero"/>
        <c:auto val="1"/>
        <c:lblAlgn val="ctr"/>
        <c:lblOffset val="100"/>
        <c:noMultiLvlLbl val="0"/>
      </c:catAx>
      <c:valAx>
        <c:axId val="84680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01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Sheet5!$L$104</c:f>
              <c:strCache>
                <c:ptCount val="1"/>
                <c:pt idx="0">
                  <c:v>10시간 이상 일한 날이 10일 이상인 비율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Sheet5!$M$103:$N$103</c:f>
              <c:strCache>
                <c:ptCount val="2"/>
                <c:pt idx="0">
                  <c:v>교대근무를 하지 않는다</c:v>
                </c:pt>
                <c:pt idx="1">
                  <c:v>교대근무를 한다</c:v>
                </c:pt>
              </c:strCache>
            </c:strRef>
          </c:cat>
          <c:val>
            <c:numRef>
              <c:f>Sheet5!$M$104:$N$104</c:f>
              <c:numCache>
                <c:formatCode>###0.0%</c:formatCode>
                <c:ptCount val="2"/>
                <c:pt idx="0">
                  <c:v>8.8826536495368438E-2</c:v>
                </c:pt>
                <c:pt idx="1">
                  <c:v>0.24493150684931511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5-4C8F-8AF6-1837D62A9D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7879680"/>
        <c:axId val="67881216"/>
      </c:barChart>
      <c:catAx>
        <c:axId val="6787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881216"/>
        <c:crosses val="autoZero"/>
        <c:auto val="1"/>
        <c:lblAlgn val="ctr"/>
        <c:lblOffset val="100"/>
        <c:noMultiLvlLbl val="0"/>
      </c:catAx>
      <c:valAx>
        <c:axId val="67881216"/>
        <c:scaling>
          <c:orientation val="minMax"/>
        </c:scaling>
        <c:delete val="1"/>
        <c:axPos val="l"/>
        <c:numFmt formatCode="###0.0%" sourceLinked="1"/>
        <c:majorTickMark val="none"/>
        <c:minorTickMark val="none"/>
        <c:tickLblPos val="nextTo"/>
        <c:crossAx val="6787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79221868664038E-3"/>
          <c:y val="3.7426907478363962E-2"/>
          <c:w val="0.96821957385337665"/>
          <c:h val="0.80010937055935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'2cat_2'!$X$6:$X$8</c:f>
              <c:strCache>
                <c:ptCount val="3"/>
                <c:pt idx="0">
                  <c:v>근무시간이 가정생활이나 사회생활을 하기에 적당하지 않다</c:v>
                </c:pt>
                <c:pt idx="1">
                  <c:v>건강상태는 전반적으로 보통~나쁘다</c:v>
                </c:pt>
                <c:pt idx="2">
                  <c:v>내가 하는 일이 건강에 부정적인 영향을 미친다</c:v>
                </c:pt>
              </c:strCache>
            </c:strRef>
          </c:cat>
          <c:val>
            <c:numRef>
              <c:f>'2cat_2'!$Y$6:$Y$8</c:f>
              <c:numCache>
                <c:formatCode>###0.000</c:formatCode>
                <c:ptCount val="3"/>
                <c:pt idx="0">
                  <c:v>1.5955494118692484</c:v>
                </c:pt>
                <c:pt idx="1">
                  <c:v>1.1275313780942058</c:v>
                </c:pt>
                <c:pt idx="2">
                  <c:v>1.1834563501882562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D-453B-9CE4-066EF2719D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242880"/>
        <c:axId val="115244416"/>
      </c:barChart>
      <c:catAx>
        <c:axId val="11524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5244416"/>
        <c:crosses val="autoZero"/>
        <c:auto val="1"/>
        <c:lblAlgn val="ctr"/>
        <c:lblOffset val="100"/>
        <c:noMultiLvlLbl val="0"/>
      </c:catAx>
      <c:valAx>
        <c:axId val="115244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00" sourceLinked="1"/>
        <c:majorTickMark val="none"/>
        <c:minorTickMark val="none"/>
        <c:tickLblPos val="nextTo"/>
        <c:crossAx val="11524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79221868664038E-3"/>
          <c:y val="3.7426907478363962E-2"/>
          <c:w val="0.96821957385337665"/>
          <c:h val="0.80010937055935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'2cat_2'!$X$9:$X$13</c:f>
              <c:strCache>
                <c:ptCount val="5"/>
                <c:pt idx="0">
                  <c:v>지난 12개월 동안 우울장애</c:v>
                </c:pt>
                <c:pt idx="1">
                  <c:v>지난 12개월 동안 불안 장애</c:v>
                </c:pt>
                <c:pt idx="2">
                  <c:v>지난 12개월 동안 불면증 또는 수면장애</c:v>
                </c:pt>
                <c:pt idx="3">
                  <c:v>지난 12개월 동안 전신피로 </c:v>
                </c:pt>
                <c:pt idx="4">
                  <c:v>지난 12개월 동안 손상</c:v>
                </c:pt>
              </c:strCache>
            </c:strRef>
          </c:cat>
          <c:val>
            <c:numRef>
              <c:f>'2cat_2'!$Y$9:$Y$13</c:f>
              <c:numCache>
                <c:formatCode>###0.000</c:formatCode>
                <c:ptCount val="5"/>
                <c:pt idx="0">
                  <c:v>1.5950822066747421</c:v>
                </c:pt>
                <c:pt idx="1">
                  <c:v>1.6435475226426797</c:v>
                </c:pt>
                <c:pt idx="2">
                  <c:v>1.1112964132209455</c:v>
                </c:pt>
                <c:pt idx="3">
                  <c:v>1.3583747293628985</c:v>
                </c:pt>
                <c:pt idx="4">
                  <c:v>1.4422222649286365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3-43F3-BA46-92758F8E8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383680"/>
        <c:axId val="115405952"/>
      </c:barChart>
      <c:catAx>
        <c:axId val="1153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5405952"/>
        <c:crosses val="autoZero"/>
        <c:auto val="1"/>
        <c:lblAlgn val="ctr"/>
        <c:lblOffset val="100"/>
        <c:noMultiLvlLbl val="0"/>
      </c:catAx>
      <c:valAx>
        <c:axId val="1154059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##0.000" sourceLinked="1"/>
        <c:majorTickMark val="none"/>
        <c:minorTickMark val="none"/>
        <c:tickLblPos val="nextTo"/>
        <c:crossAx val="1153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AE6DA-9E73-4B46-A751-D438E775A504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986BA-B8EA-48A1-BAD2-E27DC07A9F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01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나이</a:t>
            </a:r>
            <a:r>
              <a:rPr lang="en-US" altLang="ko-KR" dirty="0"/>
              <a:t>, </a:t>
            </a:r>
            <a:r>
              <a:rPr lang="ko-KR" altLang="en-US" dirty="0"/>
              <a:t>성별</a:t>
            </a:r>
            <a:r>
              <a:rPr lang="en-US" altLang="ko-KR" dirty="0"/>
              <a:t>, </a:t>
            </a:r>
            <a:r>
              <a:rPr lang="ko-KR" altLang="en-US" dirty="0"/>
              <a:t>학력</a:t>
            </a:r>
            <a:r>
              <a:rPr lang="en-US" altLang="ko-KR" dirty="0"/>
              <a:t>, </a:t>
            </a:r>
            <a:r>
              <a:rPr lang="ko-KR" altLang="en-US" dirty="0"/>
              <a:t>소득수준</a:t>
            </a:r>
            <a:r>
              <a:rPr lang="en-US" altLang="ko-KR" dirty="0"/>
              <a:t>, </a:t>
            </a:r>
            <a:r>
              <a:rPr lang="ko-KR" altLang="en-US" dirty="0"/>
              <a:t>직종</a:t>
            </a:r>
            <a:r>
              <a:rPr lang="en-US" altLang="ko-KR" dirty="0"/>
              <a:t>, </a:t>
            </a:r>
            <a:r>
              <a:rPr lang="ko-KR" altLang="en-US" dirty="0" err="1"/>
              <a:t>종사상지위</a:t>
            </a:r>
            <a:r>
              <a:rPr lang="en-US" altLang="ko-KR" dirty="0"/>
              <a:t>, </a:t>
            </a:r>
            <a:r>
              <a:rPr lang="ko-KR" altLang="en-US" dirty="0"/>
              <a:t>교대근무여부</a:t>
            </a:r>
            <a:r>
              <a:rPr lang="en-US" altLang="ko-KR" dirty="0"/>
              <a:t>, </a:t>
            </a:r>
            <a:r>
              <a:rPr lang="ko-KR" altLang="en-US" dirty="0"/>
              <a:t>주당 노동시간</a:t>
            </a:r>
            <a:r>
              <a:rPr lang="en-US" altLang="ko-KR" dirty="0"/>
              <a:t> </a:t>
            </a:r>
            <a:r>
              <a:rPr lang="ko-KR" altLang="en-US" dirty="0"/>
              <a:t>모두 보정</a:t>
            </a:r>
          </a:p>
          <a:p>
            <a:r>
              <a:rPr lang="ko-KR" altLang="en-US" dirty="0"/>
              <a:t>하고도 </a:t>
            </a:r>
            <a:r>
              <a:rPr lang="en-US" altLang="ko-KR" dirty="0"/>
              <a:t>10</a:t>
            </a:r>
            <a:r>
              <a:rPr lang="ko-KR" altLang="en-US" dirty="0"/>
              <a:t>시간 이상 근무하는 날이 많으면 이렇게 나쁜 영향이</a:t>
            </a:r>
            <a:r>
              <a:rPr lang="en-US" altLang="ko-KR" dirty="0"/>
              <a:t>…</a:t>
            </a:r>
          </a:p>
          <a:p>
            <a:r>
              <a:rPr lang="ko-KR" altLang="en-US" dirty="0"/>
              <a:t>평균 노동시간이 같아도 하루 노동시간이 미치는 영향이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9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2016</a:t>
            </a:r>
            <a:r>
              <a:rPr lang="ko-KR" altLang="en-US" dirty="0"/>
              <a:t>년 사례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516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2015</a:t>
            </a:r>
            <a:r>
              <a:rPr lang="ko-KR" altLang="en-US" dirty="0"/>
              <a:t>년 사례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54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69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60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교대근무 및 장시간 노동과 산재 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수행력과의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관계를 살펴본 연구를 대상으로 한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체계적 문헌 고찰에 따르면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하루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이상 일하는 경우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근무하는 사람보다 사고 위험이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정도 높고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하루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이상 초장시간으로 일하는 경우에는 사고 위험이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 이상 증가함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시간을 초과하는 근무는 피로 관련 실수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사고 위험이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1.3~1.98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 증가함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초과하는 근무는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 이내의 근무에 비해 사고 발생 위험이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1.37~3.29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 증가함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718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8시간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12시간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근무를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28명의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간호사를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대상으로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첫날부터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연속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4일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액티그래프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수면일지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설문지를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12시간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근무하는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간호사들이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8시간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간호사에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수면의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질이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낮아짐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12시간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간호사들이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낮에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잠깐씩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잠을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더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됨.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인지능력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저하나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실수의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차이는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확인되지는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않음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12시간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교대근무는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간호사들의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패턴에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악영향을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줌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19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2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노동시간통제력은 ‘노동자가 노동시간의 길이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분배를 통제할 수 있는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가능성’을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의미하는데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여기에는 출퇴근 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휴식시간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휴가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주 내 업무일 배치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연장근무에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대한 통제력 등이 포함됨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측정하는 방법은 아직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단일하지는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않고 다양함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총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명의 노동자를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추적관찰하였는데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관찰 시작 시점에 노동시간통제력이 낮고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뒤에도 노동시간통제력이 낮았던 그룹이 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우울증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피로회복에서 가장 나쁜 결과를 보인 것은 물론이고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노동시간통제력이 높았다가 낮아진 경우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뒤 우울증과 피로회복 정도에서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유사하게 나쁜 결과를 보임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85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주 </a:t>
            </a:r>
            <a:r>
              <a:rPr lang="en-US" altLang="ko-KR" dirty="0"/>
              <a:t>35</a:t>
            </a:r>
            <a:r>
              <a:rPr lang="ko-KR" altLang="en-US" dirty="0"/>
              <a:t>시간 이상 일하는 </a:t>
            </a:r>
            <a:r>
              <a:rPr lang="ko-KR" altLang="en-US" dirty="0" err="1"/>
              <a:t>사람중</a:t>
            </a:r>
            <a:r>
              <a:rPr lang="ko-KR" altLang="en-US" dirty="0"/>
              <a:t> 주당 근로 시간이 </a:t>
            </a:r>
            <a:r>
              <a:rPr lang="en-US" altLang="ko-KR" dirty="0"/>
              <a:t>52</a:t>
            </a:r>
            <a:r>
              <a:rPr lang="ko-KR" altLang="en-US" dirty="0"/>
              <a:t>시간을 넘는 경우를 ＇장시간 근로 </a:t>
            </a:r>
            <a:r>
              <a:rPr lang="ko-KR" altLang="en-US" dirty="0" err="1"/>
              <a:t>집단＇으로</a:t>
            </a:r>
            <a:r>
              <a:rPr lang="ko-KR" altLang="en-US" dirty="0"/>
              <a:t> 정의</a:t>
            </a:r>
          </a:p>
          <a:p>
            <a:r>
              <a:rPr lang="ko-KR" altLang="en-US" dirty="0"/>
              <a:t>자신의 일에 대한 중요한 결정에 스스로 영향력을 미칠 수 있는지에 대하여</a:t>
            </a:r>
            <a:r>
              <a:rPr lang="en-US" altLang="ko-KR" dirty="0"/>
              <a:t>, </a:t>
            </a:r>
            <a:r>
              <a:rPr lang="ko-KR" altLang="en-US" dirty="0"/>
              <a:t>＇거의＇ 또는 ＇전혀 그럴 수 </a:t>
            </a:r>
            <a:r>
              <a:rPr lang="ko-KR" altLang="en-US" dirty="0" err="1"/>
              <a:t>없다＇고</a:t>
            </a:r>
            <a:r>
              <a:rPr lang="ko-KR" altLang="en-US" dirty="0"/>
              <a:t> 인식하는 경우를 ＇직무 통제력이 낮은 </a:t>
            </a:r>
            <a:r>
              <a:rPr lang="ko-KR" altLang="en-US" dirty="0" err="1"/>
              <a:t>집단＇으로</a:t>
            </a:r>
            <a:r>
              <a:rPr lang="ko-KR" altLang="en-US" dirty="0"/>
              <a:t> 정의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53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2014</a:t>
            </a:r>
            <a:r>
              <a:rPr lang="ko-KR" altLang="en-US" dirty="0"/>
              <a:t>년에 비해 많이 줄었지만 </a:t>
            </a:r>
            <a:br>
              <a:rPr lang="en-US" altLang="ko-KR" dirty="0"/>
            </a:br>
            <a:r>
              <a:rPr lang="ko-KR" altLang="en-US" dirty="0"/>
              <a:t>여전히 </a:t>
            </a:r>
            <a:r>
              <a:rPr lang="en-US" altLang="ko-KR" dirty="0"/>
              <a:t>10.8%</a:t>
            </a:r>
            <a:r>
              <a:rPr lang="ko-KR" altLang="en-US" dirty="0"/>
              <a:t>는 주당 이틀 넘게 </a:t>
            </a:r>
            <a:r>
              <a:rPr lang="en-US" altLang="ko-KR" dirty="0"/>
              <a:t>10</a:t>
            </a:r>
            <a:r>
              <a:rPr lang="ko-KR" altLang="en-US" dirty="0"/>
              <a:t>시간 이상 일하고 있음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11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교대근무하는 사람에게서 하루 장시간 근무자가 많은 것이 우리나라 특징이고 문제</a:t>
            </a:r>
            <a:endParaRPr lang="en-US" altLang="ko-KR" dirty="0"/>
          </a:p>
          <a:p>
            <a:r>
              <a:rPr lang="ko-KR" altLang="en-US" dirty="0"/>
              <a:t>교대근무에 대해 노동시간 규제가 없어서 그럼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986BA-B8EA-48A1-BAD2-E27DC07A9F6C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582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96CA4-D96D-4B41-8555-64EB85E14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909DFE0-1E40-42F4-882A-33C512260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C2C07E-E801-457E-9A2C-1945356C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B8091-472D-470F-B98A-80F54448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8C20A2-4157-44AA-943A-F4F4E666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7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1C7518-6B5E-425E-8367-084B70EE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69B456-1D32-4ED5-9912-396B062E7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D3BD60-6841-4F21-B63A-96861922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636FC6-4063-4E9D-850C-3EADFF52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A16CA7-6BAE-4273-9656-F195FDFB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12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6302C41-159C-41CD-B120-9BAC895F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9D5FB48-F09A-4B42-B682-2B42E542E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E3CDA0-7F25-48C9-8FF7-49E5BDCB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AFCCA0-19D7-45B1-9B66-A7F5DCD6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32D34E-A4D7-4855-A486-B93D1055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36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749BCA-D26F-4CDB-820F-30D0078B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EB96C6-4555-408F-B794-4E6D514FC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DAF20A-A1DE-4C01-9659-13931E54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A7B1B3-337F-4D54-87FC-A60668F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C7758B-4388-4F82-A15F-95E36C29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1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202208-F8DB-45BF-AB9B-B37F5354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901C191-5ADB-40DE-9178-3371EECC9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15B57A-E733-4443-ABEF-5D8B827B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5DFE73-B58A-4429-B678-A0A0A222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3494FB-CF71-4D90-9214-D998517C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23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6786AD-18E5-4095-BFD4-EE603B0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5A5FAE-B2B0-4264-8C25-6327EDF21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2BDBD09-1E38-4E6B-AABA-3AB358BBE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FCD719-43CD-4F67-A7E4-D72A7FBF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3E989A-2F33-414F-B043-BA7E62F9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CC0357-E98F-40E9-9095-6306BE51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14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9534DE-2D11-417F-85D3-2DF3DE2E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B37231-090B-4727-8DC0-8F1B00FD5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93686C-3E37-4E5A-B676-F68ACA1FE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5C9424-5311-42E2-9273-1DBF345F3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C2DE93-06FE-40E8-9D3D-906984039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0CE1108-CA55-4753-8361-7BC8330A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C7474D8-3D90-4882-8BA9-76985C36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FFBAB3E-88EC-4D0D-BCAD-E411DD20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70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310355-3E2B-4097-87BF-A0DA6C72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0033BDD-8C2A-4BE8-827F-84AAF6C0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535FF3-E943-4EAF-BCE6-36D509F5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AF667AD-ED2C-486A-99A7-C1C80A2E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47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FF94D7A-6727-4609-8FCD-891DFE11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A6C2636-629B-4923-A31D-62B11BDC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D3ADD1-84DC-439B-92A7-823C4C51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76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91142F-41C2-4333-ADD8-9F31F1A0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931245-1EEE-42C2-8CC3-2D6F0E88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BC4DB9D-A765-4633-B56B-082DA422F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BB6B63-2CF2-43DC-AECC-9AF0571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B5F6CC-BCEA-4686-996E-D21B8644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5824840-7DBC-4518-A097-5AA7F450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07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01498-3FF5-4259-8D34-50CDE834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9129AFD-1420-4FD1-8CEA-8441E30B5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1CB31A-D026-4597-9274-E203D757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79F558-E0E3-49BA-A1D0-2483632A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C39BDD-ADEF-4045-8F91-C80BE5E0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383889-A92A-42CD-9357-2D2CA67F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66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E2AF98E-83CF-4AC7-86A9-CF850594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8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E76FDF-5BF5-4CBF-BDE2-46B2B35DE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8705"/>
            <a:ext cx="10515600" cy="4758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05B496-24D9-492B-B7C2-E370489A1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7D98-8535-48C7-82E6-808410EAACED}" type="datetimeFigureOut">
              <a:rPr lang="ko-KR" altLang="en-US" smtClean="0"/>
              <a:pPr/>
              <a:t>2019-03-08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C8D7B1-5F44-4D17-BC37-C7B5CC7B5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573AD0-9D9C-419D-B21A-8A4FA4C87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F0C0-D126-4934-881F-229416572B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36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E300B-0B7F-4B41-AEF5-8381DFDD0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dirty="0"/>
              <a:t>탄력근로제의 건강 영향과 </a:t>
            </a:r>
            <a:br>
              <a:rPr lang="en-US" altLang="ko-KR" sz="4800" dirty="0"/>
            </a:br>
            <a:r>
              <a:rPr lang="ko-KR" altLang="en-US" sz="4800" dirty="0"/>
              <a:t>노동자 </a:t>
            </a:r>
            <a:r>
              <a:rPr lang="ko-KR" altLang="en-US" sz="4800" dirty="0" err="1"/>
              <a:t>건강권</a:t>
            </a:r>
            <a:r>
              <a:rPr lang="ko-KR" altLang="en-US" sz="4800" dirty="0"/>
              <a:t> 보장 방안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DE8BB7-060D-4EB2-A43C-338725385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6219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ko-KR" dirty="0"/>
              <a:t>2019.3.7</a:t>
            </a:r>
          </a:p>
          <a:p>
            <a:r>
              <a:rPr lang="ko-KR" altLang="en-US" dirty="0" err="1"/>
              <a:t>한국노동안전보건연구소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류현철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7679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2DC7DC-8456-4F40-B3F8-17CEA33B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뇌심혈관계질환</a:t>
            </a:r>
            <a:r>
              <a:rPr lang="ko-KR" altLang="en-US" dirty="0"/>
              <a:t> 산재 인정 기준관련 지침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4B041EF-C054-4B55-BF36-A7C0AD6B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3" y="1656688"/>
            <a:ext cx="10516517" cy="47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뇌심혈관계질환</a:t>
            </a:r>
            <a:r>
              <a:rPr lang="ko-KR" altLang="en-US" dirty="0"/>
              <a:t> 산재 인정 기준관련 지침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산업재해 업무관련성 인정기준은 명백한 의학적 인과관계를 전제로 하는 것은 아님</a:t>
            </a:r>
            <a:endParaRPr lang="en-US" altLang="ko-KR" dirty="0"/>
          </a:p>
          <a:p>
            <a:r>
              <a:rPr lang="ko-KR" altLang="en-US" dirty="0"/>
              <a:t>역학적인 연구 결과</a:t>
            </a:r>
            <a:r>
              <a:rPr lang="en-US" altLang="ko-KR" dirty="0"/>
              <a:t>, </a:t>
            </a:r>
            <a:r>
              <a:rPr lang="ko-KR" altLang="en-US" dirty="0"/>
              <a:t>의학적 연구의 성과 등을 반영하여 사회적 </a:t>
            </a:r>
            <a:r>
              <a:rPr lang="ko-KR" altLang="en-US"/>
              <a:t>인정기준을 마련하는 </a:t>
            </a:r>
            <a:r>
              <a:rPr lang="ko-KR" altLang="en-US" dirty="0"/>
              <a:t>것임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산재로 보상하는 질병들의 업무관련성 인정기준을 마련하는 것은 행정적 절차의 간소화만이 목적이 아니라 직업병 혹은 작업관련성 질환의 예방 관리의 기준을 세우는 것이기도 함 </a:t>
            </a:r>
            <a:endParaRPr lang="en-US" altLang="ko-KR" dirty="0"/>
          </a:p>
          <a:p>
            <a:r>
              <a:rPr lang="ko-KR" altLang="en-US" dirty="0"/>
              <a:t>법제도적 사회적으로 업무상 질병으로 인정되는 수준의 업무를 노동자들에게  강요되지 않도록  보상과 예방의 연계의 차원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E300B-0B7F-4B41-AEF5-8381DFDD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2876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dirty="0"/>
              <a:t>압축 근무와 노동자 건강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CBA46BAB-6C31-49D4-8AB0-EEE99B135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081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주당 노동시간 증가 뿐 아니라 하루 노동시간 증가는 노동자 건강에 악영향을 미침</a:t>
            </a:r>
            <a:endParaRPr lang="en-US" altLang="ko-KR" dirty="0"/>
          </a:p>
          <a:p>
            <a:pPr lvl="1"/>
            <a:r>
              <a:rPr lang="ko-KR" altLang="en-US" dirty="0"/>
              <a:t>피로 증가와 집중력 저하</a:t>
            </a:r>
            <a:endParaRPr lang="en-US" altLang="ko-KR" dirty="0"/>
          </a:p>
          <a:p>
            <a:pPr lvl="1"/>
            <a:r>
              <a:rPr lang="ko-KR" altLang="en-US" dirty="0"/>
              <a:t>휴식 시간의 감소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수면 습관 교란</a:t>
            </a:r>
            <a:endParaRPr lang="en-US" altLang="ko-KR" dirty="0"/>
          </a:p>
          <a:p>
            <a:pPr lvl="1"/>
            <a:r>
              <a:rPr lang="ko-KR" altLang="en-US" dirty="0"/>
              <a:t>가족 및 사회생활 교란</a:t>
            </a:r>
          </a:p>
        </p:txBody>
      </p:sp>
    </p:spTree>
    <p:extLst>
      <p:ext uri="{BB962C8B-B14F-4D97-AF65-F5344CB8AC3E}">
        <p14:creationId xmlns:p14="http://schemas.microsoft.com/office/powerpoint/2010/main" val="142754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교대근무 및 장시간 노동과 사고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4284" y="1418705"/>
            <a:ext cx="4209516" cy="475825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ko-KR" altLang="en-US" dirty="0">
                <a:latin typeface="+mn-ea"/>
              </a:rPr>
              <a:t>교대근무 및 장시간 노동과 산재 사고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실수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 err="1">
                <a:latin typeface="+mn-ea"/>
              </a:rPr>
              <a:t>수행력과의</a:t>
            </a:r>
            <a:r>
              <a:rPr lang="ko-KR" altLang="en-US" dirty="0">
                <a:latin typeface="+mn-ea"/>
              </a:rPr>
              <a:t> 관계연구에 대한 체계적 문헌 고찰</a:t>
            </a:r>
            <a:endParaRPr lang="en-US" altLang="ko-KR" dirty="0">
              <a:latin typeface="+mn-ea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altLang="ko-KR" dirty="0">
              <a:latin typeface="+mn-ea"/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ko-KR" altLang="en-US" dirty="0">
                <a:latin typeface="+mn-ea"/>
              </a:rPr>
              <a:t>하루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 이상 일하는 경우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 근무하는 사람보다 사고 위험이 </a:t>
            </a:r>
            <a:r>
              <a:rPr lang="en-US" altLang="ko-KR" dirty="0">
                <a:latin typeface="+mn-ea"/>
              </a:rPr>
              <a:t>50% </a:t>
            </a:r>
            <a:r>
              <a:rPr lang="ko-KR" altLang="en-US" dirty="0">
                <a:latin typeface="+mn-ea"/>
              </a:rPr>
              <a:t>정도 높고</a:t>
            </a:r>
            <a:r>
              <a:rPr lang="en-US" altLang="ko-KR" dirty="0">
                <a:latin typeface="+mn-ea"/>
              </a:rPr>
              <a:t>,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ko-KR" altLang="en-US" dirty="0">
                <a:latin typeface="+mn-ea"/>
              </a:rPr>
              <a:t>하루 </a:t>
            </a:r>
            <a:r>
              <a:rPr lang="en-US" altLang="ko-KR" dirty="0">
                <a:latin typeface="+mn-ea"/>
              </a:rPr>
              <a:t>12</a:t>
            </a:r>
            <a:r>
              <a:rPr lang="ko-KR" altLang="en-US" dirty="0">
                <a:latin typeface="+mn-ea"/>
              </a:rPr>
              <a:t>시간 이상 초장시간으로 일하는 경우에는 사고 위험이 </a:t>
            </a:r>
            <a:r>
              <a:rPr lang="en-US" altLang="ko-KR" dirty="0">
                <a:latin typeface="+mn-ea"/>
              </a:rPr>
              <a:t>2</a:t>
            </a:r>
            <a:r>
              <a:rPr lang="ko-KR" altLang="en-US" dirty="0">
                <a:latin typeface="+mn-ea"/>
              </a:rPr>
              <a:t>배 이상 증가</a:t>
            </a:r>
            <a:r>
              <a:rPr lang="en-US" altLang="ko-KR" dirty="0">
                <a:latin typeface="+mn-ea"/>
              </a:rPr>
              <a:t>.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ko-KR" dirty="0">
                <a:latin typeface="+mn-ea"/>
              </a:rPr>
              <a:t> 8</a:t>
            </a:r>
            <a:r>
              <a:rPr lang="ko-KR" altLang="en-US" dirty="0">
                <a:latin typeface="+mn-ea"/>
              </a:rPr>
              <a:t>시간을 초과하는 근무는 피로 관련 실수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사고 위험이 </a:t>
            </a:r>
            <a:r>
              <a:rPr lang="en-US" altLang="ko-KR" dirty="0">
                <a:latin typeface="+mn-ea"/>
              </a:rPr>
              <a:t>1.3~1.98</a:t>
            </a:r>
            <a:r>
              <a:rPr lang="ko-KR" altLang="en-US" dirty="0">
                <a:latin typeface="+mn-ea"/>
              </a:rPr>
              <a:t>배 증가</a:t>
            </a:r>
            <a:r>
              <a:rPr lang="en-US" altLang="ko-KR" dirty="0">
                <a:latin typeface="+mn-ea"/>
              </a:rPr>
              <a:t>.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ko-KR" dirty="0">
                <a:latin typeface="+mn-ea"/>
              </a:rPr>
              <a:t>12</a:t>
            </a:r>
            <a:r>
              <a:rPr lang="ko-KR" altLang="en-US" dirty="0">
                <a:latin typeface="+mn-ea"/>
              </a:rPr>
              <a:t>시간 초과하는 근무는 </a:t>
            </a:r>
            <a:r>
              <a:rPr lang="en-US" altLang="ko-KR" dirty="0">
                <a:latin typeface="+mn-ea"/>
              </a:rPr>
              <a:t>8</a:t>
            </a:r>
            <a:r>
              <a:rPr lang="ko-KR" altLang="en-US" dirty="0">
                <a:latin typeface="+mn-ea"/>
              </a:rPr>
              <a:t>시간 이내의 근무에 비해 사고 발생 위험이 </a:t>
            </a:r>
            <a:r>
              <a:rPr lang="en-US" altLang="ko-KR" dirty="0">
                <a:latin typeface="+mn-ea"/>
              </a:rPr>
              <a:t>1.37~3.29</a:t>
            </a:r>
            <a:r>
              <a:rPr lang="ko-KR" altLang="en-US" dirty="0">
                <a:latin typeface="+mn-ea"/>
              </a:rPr>
              <a:t>배 증가</a:t>
            </a:r>
          </a:p>
          <a:p>
            <a:pPr>
              <a:lnSpc>
                <a:spcPct val="170000"/>
              </a:lnSpc>
            </a:pPr>
            <a:endParaRPr lang="ko-KR" altLang="en-US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38" y="1507085"/>
            <a:ext cx="6521722" cy="4581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5767" y="6246384"/>
            <a:ext cx="528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Scand</a:t>
            </a:r>
            <a:r>
              <a:rPr lang="en-US" altLang="ko-KR" dirty="0"/>
              <a:t> J Work Environ Health 2011;37(3):173-185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20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8, 12</a:t>
            </a:r>
            <a:r>
              <a:rPr lang="ko-KR" altLang="en-US" dirty="0"/>
              <a:t>시간 근무와 수면 문제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246834" y="1418705"/>
            <a:ext cx="4414614" cy="475825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n-US" altLang="ko-KR" dirty="0"/>
              <a:t>8시간 </a:t>
            </a:r>
            <a:r>
              <a:rPr lang="en-US" altLang="ko-KR" dirty="0" err="1"/>
              <a:t>근무</a:t>
            </a:r>
            <a:r>
              <a:rPr lang="en-US" altLang="ko-KR" dirty="0"/>
              <a:t>, 12시간 </a:t>
            </a:r>
            <a:r>
              <a:rPr lang="en-US" altLang="ko-KR" dirty="0" err="1"/>
              <a:t>근무하는</a:t>
            </a:r>
            <a:r>
              <a:rPr lang="en-US" altLang="ko-KR" dirty="0"/>
              <a:t> 28명의 </a:t>
            </a:r>
            <a:r>
              <a:rPr lang="en-US" altLang="ko-KR" dirty="0" err="1"/>
              <a:t>간호사</a:t>
            </a:r>
            <a:r>
              <a:rPr lang="en-US" altLang="ko-KR" dirty="0"/>
              <a:t> </a:t>
            </a:r>
            <a:r>
              <a:rPr lang="en-US" altLang="ko-KR" dirty="0" err="1"/>
              <a:t>대상</a:t>
            </a:r>
            <a:r>
              <a:rPr lang="en-US" altLang="ko-KR" dirty="0"/>
              <a:t> </a:t>
            </a:r>
            <a:r>
              <a:rPr lang="ko-KR" altLang="en-US" dirty="0"/>
              <a:t>연구</a:t>
            </a:r>
            <a:r>
              <a:rPr lang="en-US" altLang="ko-KR" dirty="0"/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altLang="ko-KR" dirty="0"/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ko-KR" dirty="0" err="1"/>
              <a:t>근무</a:t>
            </a:r>
            <a:r>
              <a:rPr lang="en-US" altLang="ko-KR" dirty="0"/>
              <a:t> </a:t>
            </a:r>
            <a:r>
              <a:rPr lang="en-US" altLang="ko-KR" dirty="0" err="1"/>
              <a:t>첫날부터</a:t>
            </a:r>
            <a:r>
              <a:rPr lang="en-US" altLang="ko-KR" dirty="0"/>
              <a:t> </a:t>
            </a:r>
            <a:r>
              <a:rPr lang="en-US" altLang="ko-KR" dirty="0" err="1"/>
              <a:t>연속</a:t>
            </a:r>
            <a:r>
              <a:rPr lang="en-US" altLang="ko-KR" dirty="0"/>
              <a:t> 4일 </a:t>
            </a:r>
            <a:r>
              <a:rPr lang="en-US" altLang="ko-KR" dirty="0" err="1"/>
              <a:t>근무</a:t>
            </a:r>
            <a:r>
              <a:rPr lang="en-US" altLang="ko-KR" dirty="0"/>
              <a:t> </a:t>
            </a:r>
            <a:r>
              <a:rPr lang="en-US" altLang="ko-KR" dirty="0" err="1"/>
              <a:t>동안</a:t>
            </a:r>
            <a:r>
              <a:rPr lang="en-US" altLang="ko-KR" dirty="0"/>
              <a:t> </a:t>
            </a:r>
            <a:r>
              <a:rPr lang="en-US" altLang="ko-KR" dirty="0" err="1"/>
              <a:t>액티그래프</a:t>
            </a:r>
            <a:r>
              <a:rPr lang="en-US" altLang="ko-KR" dirty="0"/>
              <a:t>, </a:t>
            </a:r>
            <a:r>
              <a:rPr lang="en-US" altLang="ko-KR" dirty="0" err="1"/>
              <a:t>수면일지</a:t>
            </a:r>
            <a:r>
              <a:rPr lang="en-US" altLang="ko-KR" dirty="0"/>
              <a:t>, </a:t>
            </a:r>
            <a:r>
              <a:rPr lang="en-US" altLang="ko-KR" dirty="0" err="1"/>
              <a:t>설문지를</a:t>
            </a:r>
            <a:r>
              <a:rPr lang="en-US" altLang="ko-KR" dirty="0"/>
              <a:t> </a:t>
            </a:r>
            <a:r>
              <a:rPr lang="en-US" altLang="ko-KR" dirty="0" err="1"/>
              <a:t>통해</a:t>
            </a:r>
            <a:r>
              <a:rPr lang="en-US" altLang="ko-KR" dirty="0"/>
              <a:t> </a:t>
            </a:r>
            <a:r>
              <a:rPr lang="en-US" altLang="ko-KR" dirty="0" err="1"/>
              <a:t>평가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ko-KR" dirty="0"/>
              <a:t>12시간 </a:t>
            </a:r>
            <a:r>
              <a:rPr lang="en-US" altLang="ko-KR" dirty="0" err="1"/>
              <a:t>근무</a:t>
            </a:r>
            <a:r>
              <a:rPr lang="en-US" altLang="ko-KR" dirty="0"/>
              <a:t> </a:t>
            </a:r>
            <a:r>
              <a:rPr lang="en-US" altLang="ko-KR" dirty="0" err="1"/>
              <a:t>간호사들이</a:t>
            </a:r>
            <a:r>
              <a:rPr lang="en-US" altLang="ko-KR" dirty="0"/>
              <a:t> 8시간 </a:t>
            </a:r>
            <a:r>
              <a:rPr lang="en-US" altLang="ko-KR" dirty="0" err="1"/>
              <a:t>근무</a:t>
            </a:r>
            <a:r>
              <a:rPr lang="en-US" altLang="ko-KR" dirty="0"/>
              <a:t> </a:t>
            </a:r>
            <a:r>
              <a:rPr lang="en-US" altLang="ko-KR" dirty="0" err="1"/>
              <a:t>간호사에</a:t>
            </a:r>
            <a:r>
              <a:rPr lang="en-US" altLang="ko-KR" dirty="0"/>
              <a:t> </a:t>
            </a:r>
            <a:r>
              <a:rPr lang="en-US" altLang="ko-KR" dirty="0" err="1"/>
              <a:t>비해</a:t>
            </a:r>
            <a:r>
              <a:rPr lang="en-US" altLang="ko-KR" dirty="0"/>
              <a:t> </a:t>
            </a:r>
            <a:r>
              <a:rPr lang="en-US" altLang="ko-KR" dirty="0" err="1"/>
              <a:t>수면</a:t>
            </a:r>
            <a:r>
              <a:rPr lang="en-US" altLang="ko-KR" dirty="0"/>
              <a:t> </a:t>
            </a:r>
            <a:r>
              <a:rPr lang="en-US" altLang="ko-KR" dirty="0" err="1"/>
              <a:t>시간이</a:t>
            </a:r>
            <a:r>
              <a:rPr lang="en-US" altLang="ko-KR" dirty="0"/>
              <a:t> </a:t>
            </a:r>
            <a:r>
              <a:rPr lang="en-US" altLang="ko-KR" dirty="0" err="1"/>
              <a:t>줄고</a:t>
            </a:r>
            <a:r>
              <a:rPr lang="en-US" altLang="ko-KR" dirty="0"/>
              <a:t>, </a:t>
            </a:r>
            <a:r>
              <a:rPr lang="en-US" altLang="ko-KR" dirty="0" err="1"/>
              <a:t>수면의</a:t>
            </a:r>
            <a:r>
              <a:rPr lang="en-US" altLang="ko-KR" dirty="0"/>
              <a:t> </a:t>
            </a:r>
            <a:r>
              <a:rPr lang="en-US" altLang="ko-KR" dirty="0" err="1"/>
              <a:t>질이</a:t>
            </a:r>
            <a:r>
              <a:rPr lang="en-US" altLang="ko-KR" dirty="0"/>
              <a:t> </a:t>
            </a:r>
            <a:r>
              <a:rPr lang="en-US" altLang="ko-KR" dirty="0" err="1"/>
              <a:t>낮아짐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ko-KR" dirty="0"/>
              <a:t>12시간 </a:t>
            </a:r>
            <a:r>
              <a:rPr lang="en-US" altLang="ko-KR" dirty="0" err="1"/>
              <a:t>근무</a:t>
            </a:r>
            <a:r>
              <a:rPr lang="en-US" altLang="ko-KR" dirty="0"/>
              <a:t> </a:t>
            </a:r>
            <a:r>
              <a:rPr lang="en-US" altLang="ko-KR" dirty="0" err="1"/>
              <a:t>간호사들이</a:t>
            </a:r>
            <a:r>
              <a:rPr lang="en-US" altLang="ko-KR" dirty="0"/>
              <a:t> </a:t>
            </a:r>
            <a:r>
              <a:rPr lang="en-US" altLang="ko-KR" dirty="0" err="1"/>
              <a:t>낮에</a:t>
            </a:r>
            <a:r>
              <a:rPr lang="en-US" altLang="ko-KR" dirty="0"/>
              <a:t> </a:t>
            </a:r>
            <a:r>
              <a:rPr lang="en-US" altLang="ko-KR" dirty="0" err="1"/>
              <a:t>잠깐씩</a:t>
            </a:r>
            <a:r>
              <a:rPr lang="en-US" altLang="ko-KR" dirty="0"/>
              <a:t> </a:t>
            </a:r>
            <a:r>
              <a:rPr lang="en-US" altLang="ko-KR" dirty="0" err="1"/>
              <a:t>잠을</a:t>
            </a:r>
            <a:r>
              <a:rPr lang="en-US" altLang="ko-KR" dirty="0"/>
              <a:t> 더 </a:t>
            </a:r>
            <a:r>
              <a:rPr lang="en-US" altLang="ko-KR" dirty="0" err="1"/>
              <a:t>자게</a:t>
            </a:r>
            <a:r>
              <a:rPr lang="en-US" altLang="ko-KR" dirty="0"/>
              <a:t> 됨.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ko-KR" dirty="0" err="1"/>
              <a:t>인지능력</a:t>
            </a:r>
            <a:r>
              <a:rPr lang="en-US" altLang="ko-KR" dirty="0"/>
              <a:t> </a:t>
            </a:r>
            <a:r>
              <a:rPr lang="en-US" altLang="ko-KR" dirty="0" err="1"/>
              <a:t>저하나</a:t>
            </a:r>
            <a:r>
              <a:rPr lang="en-US" altLang="ko-KR" dirty="0"/>
              <a:t> </a:t>
            </a:r>
            <a:r>
              <a:rPr lang="en-US" altLang="ko-KR" dirty="0" err="1"/>
              <a:t>실수의</a:t>
            </a:r>
            <a:r>
              <a:rPr lang="en-US" altLang="ko-KR" dirty="0"/>
              <a:t> </a:t>
            </a:r>
            <a:r>
              <a:rPr lang="en-US" altLang="ko-KR" dirty="0" err="1"/>
              <a:t>차이는</a:t>
            </a:r>
            <a:r>
              <a:rPr lang="en-US" altLang="ko-KR" dirty="0"/>
              <a:t> </a:t>
            </a:r>
            <a:r>
              <a:rPr lang="en-US" altLang="ko-KR" dirty="0" err="1"/>
              <a:t>확인되지는</a:t>
            </a:r>
            <a:r>
              <a:rPr lang="en-US" altLang="ko-KR" dirty="0"/>
              <a:t> </a:t>
            </a:r>
            <a:r>
              <a:rPr lang="en-US" altLang="ko-KR" dirty="0" err="1"/>
              <a:t>않음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ko-KR" dirty="0"/>
              <a:t>12시간 </a:t>
            </a:r>
            <a:r>
              <a:rPr lang="en-US" altLang="ko-KR" dirty="0" err="1"/>
              <a:t>교대근무는</a:t>
            </a:r>
            <a:r>
              <a:rPr lang="en-US" altLang="ko-KR" dirty="0"/>
              <a:t> </a:t>
            </a:r>
            <a:r>
              <a:rPr lang="en-US" altLang="ko-KR" dirty="0" err="1"/>
              <a:t>간호사들의</a:t>
            </a:r>
            <a:r>
              <a:rPr lang="en-US" altLang="ko-KR" dirty="0"/>
              <a:t> </a:t>
            </a:r>
            <a:r>
              <a:rPr lang="en-US" altLang="ko-KR" dirty="0" err="1"/>
              <a:t>수면</a:t>
            </a:r>
            <a:r>
              <a:rPr lang="en-US" altLang="ko-KR" dirty="0"/>
              <a:t> </a:t>
            </a:r>
            <a:r>
              <a:rPr lang="en-US" altLang="ko-KR" dirty="0" err="1"/>
              <a:t>패턴에</a:t>
            </a:r>
            <a:r>
              <a:rPr lang="en-US" altLang="ko-KR" dirty="0"/>
              <a:t> </a:t>
            </a:r>
            <a:r>
              <a:rPr lang="en-US" altLang="ko-KR" dirty="0" err="1"/>
              <a:t>악영향을</a:t>
            </a:r>
            <a:r>
              <a:rPr lang="en-US" altLang="ko-KR" dirty="0"/>
              <a:t> 줌</a:t>
            </a:r>
          </a:p>
          <a:p>
            <a:pPr>
              <a:lnSpc>
                <a:spcPct val="170000"/>
              </a:lnSpc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10495"/>
          <a:stretch/>
        </p:blipFill>
        <p:spPr>
          <a:xfrm>
            <a:off x="530552" y="1644823"/>
            <a:ext cx="6478283" cy="4115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3562" y="6332132"/>
            <a:ext cx="332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J </a:t>
            </a:r>
            <a:r>
              <a:rPr lang="en-US" altLang="ko-KR" dirty="0" err="1"/>
              <a:t>Nurs</a:t>
            </a:r>
            <a:r>
              <a:rPr lang="en-US" altLang="ko-KR" dirty="0"/>
              <a:t> </a:t>
            </a:r>
            <a:r>
              <a:rPr lang="en-US" altLang="ko-KR" dirty="0" err="1"/>
              <a:t>Manag</a:t>
            </a:r>
            <a:r>
              <a:rPr lang="en-US" altLang="ko-KR" dirty="0"/>
              <a:t>. 2018;26:26–32.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573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13</a:t>
            </a:r>
            <a:r>
              <a:rPr lang="ko-KR" altLang="en-US" dirty="0"/>
              <a:t>시간 </a:t>
            </a:r>
            <a:r>
              <a:rPr lang="en-US" altLang="ko-KR" dirty="0"/>
              <a:t>20</a:t>
            </a:r>
            <a:r>
              <a:rPr lang="ko-KR" altLang="en-US" dirty="0"/>
              <a:t>분</a:t>
            </a:r>
            <a:r>
              <a:rPr lang="en-US" altLang="ko-KR" dirty="0"/>
              <a:t>*3</a:t>
            </a:r>
            <a:r>
              <a:rPr lang="ko-KR" altLang="en-US" dirty="0"/>
              <a:t>일 대 </a:t>
            </a:r>
            <a:r>
              <a:rPr lang="en-US" altLang="ko-KR" dirty="0"/>
              <a:t>10</a:t>
            </a:r>
            <a:r>
              <a:rPr lang="ko-KR" altLang="en-US" dirty="0"/>
              <a:t>시간</a:t>
            </a:r>
            <a:r>
              <a:rPr lang="en-US" altLang="ko-KR" dirty="0"/>
              <a:t>*4</a:t>
            </a:r>
            <a:r>
              <a:rPr lang="ko-KR" altLang="en-US" dirty="0"/>
              <a:t>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18704"/>
            <a:ext cx="10515600" cy="5439295"/>
          </a:xfrm>
        </p:spPr>
        <p:txBody>
          <a:bodyPr>
            <a:normAutofit/>
          </a:bodyPr>
          <a:lstStyle/>
          <a:p>
            <a:r>
              <a:rPr lang="ko-KR" altLang="en-US" dirty="0"/>
              <a:t>피닉스 경찰 소속의 </a:t>
            </a:r>
            <a:r>
              <a:rPr lang="en-US" altLang="ko-KR" dirty="0"/>
              <a:t>2</a:t>
            </a:r>
            <a:r>
              <a:rPr lang="ko-KR" altLang="en-US" dirty="0"/>
              <a:t>개 관할 경찰서를 대상으로 </a:t>
            </a:r>
            <a:r>
              <a:rPr lang="en-US" altLang="ko-KR" dirty="0"/>
              <a:t>9</a:t>
            </a:r>
            <a:r>
              <a:rPr lang="ko-KR" altLang="en-US" dirty="0"/>
              <a:t>개월에 걸쳐 </a:t>
            </a:r>
            <a:r>
              <a:rPr lang="ko-KR" altLang="en-US" dirty="0" err="1"/>
              <a:t>반복측정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한 경찰서는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주일에 </a:t>
            </a:r>
            <a:r>
              <a:rPr lang="en-US" altLang="ko-KR" dirty="0">
                <a:solidFill>
                  <a:srgbClr val="FF0000"/>
                </a:solidFill>
              </a:rPr>
              <a:t>13</a:t>
            </a:r>
            <a:r>
              <a:rPr lang="ko-KR" altLang="en-US" dirty="0">
                <a:solidFill>
                  <a:srgbClr val="FF0000"/>
                </a:solidFill>
              </a:rPr>
              <a:t>시간 </a:t>
            </a:r>
            <a:r>
              <a:rPr lang="en-US" altLang="ko-KR" dirty="0">
                <a:solidFill>
                  <a:srgbClr val="FF0000"/>
                </a:solidFill>
              </a:rPr>
              <a:t>20</a:t>
            </a:r>
            <a:r>
              <a:rPr lang="ko-KR" altLang="en-US" dirty="0">
                <a:solidFill>
                  <a:srgbClr val="FF0000"/>
                </a:solidFill>
              </a:rPr>
              <a:t>분 근무를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번 연달아 하는 근무를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다른 경찰서는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주일에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r>
              <a:rPr lang="ko-KR" altLang="en-US" dirty="0">
                <a:solidFill>
                  <a:srgbClr val="FF0000"/>
                </a:solidFill>
              </a:rPr>
              <a:t>시간씩 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일 근무</a:t>
            </a:r>
            <a:r>
              <a:rPr lang="ko-KR" altLang="en-US" dirty="0"/>
              <a:t>하는 교대를 운영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타액 내 </a:t>
            </a:r>
            <a:r>
              <a:rPr lang="ko-KR" altLang="en-US" dirty="0" err="1"/>
              <a:t>코티졸</a:t>
            </a:r>
            <a:r>
              <a:rPr lang="en-US" altLang="ko-KR" dirty="0"/>
              <a:t>(</a:t>
            </a:r>
            <a:r>
              <a:rPr lang="ko-KR" altLang="en-US" dirty="0"/>
              <a:t>스트레스 호르몬</a:t>
            </a:r>
            <a:r>
              <a:rPr lang="en-US" altLang="ko-KR" dirty="0"/>
              <a:t>)</a:t>
            </a:r>
            <a:r>
              <a:rPr lang="ko-KR" altLang="en-US" dirty="0"/>
              <a:t> 측정</a:t>
            </a:r>
            <a:r>
              <a:rPr lang="en-US" altLang="ko-KR" dirty="0"/>
              <a:t>, </a:t>
            </a:r>
            <a:r>
              <a:rPr lang="ko-KR" altLang="en-US" dirty="0"/>
              <a:t>수면 설문</a:t>
            </a:r>
            <a:r>
              <a:rPr lang="en-US" altLang="ko-KR" dirty="0"/>
              <a:t>, </a:t>
            </a:r>
            <a:r>
              <a:rPr lang="ko-KR" altLang="en-US" dirty="0"/>
              <a:t>주의력 검사 실시</a:t>
            </a:r>
            <a:endParaRPr lang="en-US" altLang="ko-KR" dirty="0"/>
          </a:p>
          <a:p>
            <a:r>
              <a:rPr lang="en-US" altLang="ko-KR" dirty="0"/>
              <a:t>13</a:t>
            </a:r>
            <a:r>
              <a:rPr lang="ko-KR" altLang="en-US" dirty="0"/>
              <a:t>시간 </a:t>
            </a:r>
            <a:r>
              <a:rPr lang="en-US" altLang="ko-KR" dirty="0"/>
              <a:t>20</a:t>
            </a:r>
            <a:r>
              <a:rPr lang="ko-KR" altLang="en-US" dirty="0"/>
              <a:t>분 근무한 경찰들은 통계적으로 </a:t>
            </a:r>
            <a:r>
              <a:rPr lang="ko-KR" altLang="en-US" dirty="0">
                <a:solidFill>
                  <a:srgbClr val="FF0000"/>
                </a:solidFill>
              </a:rPr>
              <a:t>유의하게 수면 시간이 줄고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수면의 질이 떨어졌으며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집중력과 인지 프로세스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삶의 질이 모두 악화됨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피로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주간 졸음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실수가 증가했고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정신운동 검사에서 반응 속도도 </a:t>
            </a:r>
            <a:r>
              <a:rPr lang="ko-KR" altLang="en-US" dirty="0" err="1">
                <a:solidFill>
                  <a:srgbClr val="FF0000"/>
                </a:solidFill>
              </a:rPr>
              <a:t>늦어짐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참여 경찰관들은 모두 </a:t>
            </a:r>
            <a:r>
              <a:rPr lang="en-US" altLang="ko-KR" dirty="0"/>
              <a:t>10</a:t>
            </a:r>
            <a:r>
              <a:rPr lang="ko-KR" altLang="en-US" dirty="0"/>
              <a:t>시간 근무를 선호함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13</a:t>
            </a:r>
            <a:r>
              <a:rPr lang="ko-KR" altLang="en-US" dirty="0"/>
              <a:t>시간 </a:t>
            </a:r>
            <a:r>
              <a:rPr lang="en-US" altLang="ko-KR" dirty="0"/>
              <a:t>20</a:t>
            </a:r>
            <a:r>
              <a:rPr lang="ko-KR" altLang="en-US" dirty="0"/>
              <a:t>분 근무는 경찰들에게 이점이 없는 것으로 보임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4761" y="6211669"/>
            <a:ext cx="5028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Police Quarterly Vol 18, Issue 3, pp. 293 – 337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016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/>
              <a:t>시간 </a:t>
            </a:r>
            <a:r>
              <a:rPr lang="en-US" altLang="ko-KR" dirty="0"/>
              <a:t>vs 24</a:t>
            </a:r>
            <a:r>
              <a:rPr lang="ko-KR" altLang="en-US" dirty="0"/>
              <a:t>시간 근무 후 반응 속도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18705"/>
            <a:ext cx="10515600" cy="5114830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모두 주당 </a:t>
            </a:r>
            <a:r>
              <a:rPr lang="en-US" altLang="ko-KR" dirty="0"/>
              <a:t>74</a:t>
            </a:r>
            <a:r>
              <a:rPr lang="ko-KR" altLang="en-US" dirty="0"/>
              <a:t>시간 근무하고 있는 </a:t>
            </a:r>
            <a:r>
              <a:rPr lang="en-US" altLang="ko-KR" dirty="0"/>
              <a:t>32</a:t>
            </a:r>
            <a:r>
              <a:rPr lang="ko-KR" altLang="en-US" dirty="0"/>
              <a:t>명의 소아과 전공의</a:t>
            </a:r>
            <a:r>
              <a:rPr lang="en-US" altLang="ko-KR" dirty="0"/>
              <a:t>, 6</a:t>
            </a:r>
            <a:r>
              <a:rPr lang="ko-KR" altLang="en-US" dirty="0"/>
              <a:t>시간 근무 및 </a:t>
            </a:r>
            <a:r>
              <a:rPr lang="en-US" altLang="ko-KR" dirty="0"/>
              <a:t>24</a:t>
            </a:r>
            <a:r>
              <a:rPr lang="ko-KR" altLang="en-US" dirty="0"/>
              <a:t>시간 근무가 혼합된 형태로 근무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6</a:t>
            </a:r>
            <a:r>
              <a:rPr lang="ko-KR" altLang="en-US" dirty="0"/>
              <a:t>시간 근무 후에 비해 </a:t>
            </a:r>
            <a:r>
              <a:rPr lang="en-US" altLang="ko-KR" dirty="0"/>
              <a:t>24</a:t>
            </a:r>
            <a:r>
              <a:rPr lang="ko-KR" altLang="en-US" dirty="0"/>
              <a:t>시간 근무 후 </a:t>
            </a:r>
            <a:r>
              <a:rPr lang="ko-KR" altLang="en-US" dirty="0">
                <a:solidFill>
                  <a:srgbClr val="FF0000"/>
                </a:solidFill>
              </a:rPr>
              <a:t>언어 회상 및 논리 기억력이 통계적으로 유의하게 나빠짐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집중력 검사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반응 속도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주의력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눈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 err="1">
                <a:solidFill>
                  <a:srgbClr val="FF0000"/>
                </a:solidFill>
              </a:rPr>
              <a:t>손협응</a:t>
            </a:r>
            <a:r>
              <a:rPr lang="en-US" altLang="ko-KR" dirty="0">
                <a:solidFill>
                  <a:srgbClr val="FF0000"/>
                </a:solidFill>
              </a:rPr>
              <a:t>(hand eye coordination) </a:t>
            </a:r>
            <a:r>
              <a:rPr lang="ko-KR" altLang="en-US" dirty="0">
                <a:solidFill>
                  <a:srgbClr val="FF0000"/>
                </a:solidFill>
              </a:rPr>
              <a:t>모두 통계적으로 유의하게 악화됨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분노 점수 증가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dirty="0"/>
              <a:t>본인의 </a:t>
            </a:r>
            <a:r>
              <a:rPr lang="ko-KR" altLang="en-US" dirty="0" err="1"/>
              <a:t>수행력에</a:t>
            </a:r>
            <a:r>
              <a:rPr lang="ko-KR" altLang="en-US" dirty="0"/>
              <a:t> 대해 스스로 매긴 점수는 </a:t>
            </a:r>
            <a:r>
              <a:rPr lang="en-US" altLang="ko-KR" dirty="0"/>
              <a:t>6</a:t>
            </a:r>
            <a:r>
              <a:rPr lang="ko-KR" altLang="en-US" dirty="0"/>
              <a:t>시간 근무 뒤와 </a:t>
            </a:r>
            <a:r>
              <a:rPr lang="en-US" altLang="ko-KR" dirty="0"/>
              <a:t>24</a:t>
            </a:r>
            <a:r>
              <a:rPr lang="ko-KR" altLang="en-US" dirty="0"/>
              <a:t>시간 근무 뒤가 큰 차이가 없음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긴 시간의 연속 근무는 전공의의 인지와 행동 능력을 저하시키지만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본인들은 이를 인지하지 못 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실수나 오판의 위험이 더욱 높음</a:t>
            </a: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84616" y="6210369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JPMA 60:644; 2010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248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노동시간통제력 변화와 피로회복</a:t>
            </a:r>
            <a:r>
              <a:rPr lang="en-US" altLang="ko-KR" dirty="0"/>
              <a:t>, </a:t>
            </a:r>
            <a:r>
              <a:rPr lang="ko-KR" altLang="en-US" dirty="0"/>
              <a:t>우울증상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04587" y="1418705"/>
            <a:ext cx="5462971" cy="475825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ko-KR" altLang="en-US" dirty="0"/>
              <a:t>노동시간통제력 </a:t>
            </a:r>
            <a:endParaRPr lang="en-US" altLang="ko-KR" dirty="0"/>
          </a:p>
          <a:p>
            <a:pPr lvl="1">
              <a:lnSpc>
                <a:spcPct val="160000"/>
              </a:lnSpc>
              <a:spcBef>
                <a:spcPts val="0"/>
              </a:spcBef>
              <a:defRPr/>
            </a:pPr>
            <a:r>
              <a:rPr lang="ko-KR" altLang="en-US" dirty="0"/>
              <a:t>노동자가 노동시간의 길이</a:t>
            </a:r>
            <a:r>
              <a:rPr lang="en-US" altLang="ko-KR" dirty="0"/>
              <a:t>, </a:t>
            </a:r>
            <a:r>
              <a:rPr lang="ko-KR" altLang="en-US" dirty="0"/>
              <a:t>배치</a:t>
            </a:r>
            <a:r>
              <a:rPr lang="en-US" altLang="ko-KR" dirty="0"/>
              <a:t>, </a:t>
            </a:r>
            <a:r>
              <a:rPr lang="ko-KR" altLang="en-US" dirty="0"/>
              <a:t>분배를 통제할 수 있는 가능성</a:t>
            </a:r>
            <a:endParaRPr lang="en-US" altLang="ko-KR" dirty="0"/>
          </a:p>
          <a:p>
            <a:pPr lvl="1">
              <a:lnSpc>
                <a:spcPct val="160000"/>
              </a:lnSpc>
              <a:spcBef>
                <a:spcPts val="0"/>
              </a:spcBef>
              <a:defRPr/>
            </a:pPr>
            <a:r>
              <a:rPr lang="ko-KR" altLang="en-US" dirty="0"/>
              <a:t>출퇴근 시간</a:t>
            </a:r>
            <a:r>
              <a:rPr lang="en-US" altLang="ko-KR" dirty="0"/>
              <a:t>, </a:t>
            </a:r>
            <a:r>
              <a:rPr lang="ko-KR" altLang="en-US" dirty="0"/>
              <a:t>휴식시간</a:t>
            </a:r>
            <a:r>
              <a:rPr lang="en-US" altLang="ko-KR" dirty="0"/>
              <a:t>, </a:t>
            </a:r>
            <a:r>
              <a:rPr lang="ko-KR" altLang="en-US" dirty="0"/>
              <a:t>휴가</a:t>
            </a:r>
            <a:r>
              <a:rPr lang="en-US" altLang="ko-KR" dirty="0"/>
              <a:t>, </a:t>
            </a:r>
            <a:r>
              <a:rPr lang="ko-KR" altLang="en-US" dirty="0"/>
              <a:t>한 주 내 업무일 배치</a:t>
            </a:r>
            <a:r>
              <a:rPr lang="en-US" altLang="ko-KR" dirty="0"/>
              <a:t>, </a:t>
            </a:r>
            <a:r>
              <a:rPr lang="ko-KR" altLang="en-US" dirty="0"/>
              <a:t>연장근무에 대한 통제력 등이 포함</a:t>
            </a:r>
            <a:endParaRPr lang="en-US" altLang="ko-KR" dirty="0"/>
          </a:p>
          <a:p>
            <a:pPr lvl="1">
              <a:lnSpc>
                <a:spcPct val="160000"/>
              </a:lnSpc>
              <a:spcBef>
                <a:spcPts val="0"/>
              </a:spcBef>
              <a:defRPr/>
            </a:pPr>
            <a:r>
              <a:rPr lang="ko-KR" altLang="en-US" dirty="0"/>
              <a:t>이를 측정하는 방법은 아직 단일하지는 않고 다양함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  <a:defRPr/>
            </a:pPr>
            <a:endParaRPr lang="en-US" altLang="ko-KR" dirty="0"/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  <a:defRPr/>
            </a:pPr>
            <a:r>
              <a:rPr lang="ko-KR" altLang="en-US" dirty="0"/>
              <a:t>총 </a:t>
            </a:r>
            <a:r>
              <a:rPr lang="en-US" altLang="ko-KR" dirty="0"/>
              <a:t>2382 </a:t>
            </a:r>
            <a:r>
              <a:rPr lang="ko-KR" altLang="en-US" dirty="0"/>
              <a:t>명의 노동자를 </a:t>
            </a:r>
            <a:r>
              <a:rPr lang="en-US" altLang="ko-KR" dirty="0"/>
              <a:t>1</a:t>
            </a:r>
            <a:r>
              <a:rPr lang="ko-KR" altLang="en-US" dirty="0"/>
              <a:t>년간 추적관찰</a:t>
            </a:r>
            <a:endParaRPr lang="en-US" altLang="ko-KR" dirty="0"/>
          </a:p>
          <a:p>
            <a:pPr lvl="1">
              <a:lnSpc>
                <a:spcPct val="160000"/>
              </a:lnSpc>
              <a:spcBef>
                <a:spcPts val="0"/>
              </a:spcBef>
              <a:defRPr/>
            </a:pPr>
            <a:r>
              <a:rPr lang="ko-KR" altLang="en-US" dirty="0"/>
              <a:t>관찰 시작 시점에 노동시간통제력이 낮고 </a:t>
            </a:r>
            <a:r>
              <a:rPr lang="en-US" altLang="ko-KR" dirty="0"/>
              <a:t>1</a:t>
            </a:r>
            <a:r>
              <a:rPr lang="ko-KR" altLang="en-US" dirty="0"/>
              <a:t>년 뒤에도 노동시간통제력이 낮았던 그룹이 우울증</a:t>
            </a:r>
            <a:r>
              <a:rPr lang="en-US" altLang="ko-KR" dirty="0"/>
              <a:t>, </a:t>
            </a:r>
            <a:r>
              <a:rPr lang="ko-KR" altLang="en-US" dirty="0"/>
              <a:t>피로회복에서 가장 나쁜 결과</a:t>
            </a:r>
            <a:r>
              <a:rPr lang="en-US" altLang="ko-KR" dirty="0"/>
              <a:t> </a:t>
            </a:r>
          </a:p>
          <a:p>
            <a:pPr lvl="1">
              <a:lnSpc>
                <a:spcPct val="160000"/>
              </a:lnSpc>
              <a:spcBef>
                <a:spcPts val="0"/>
              </a:spcBef>
              <a:defRPr/>
            </a:pPr>
            <a:r>
              <a:rPr lang="ko-KR" altLang="en-US" dirty="0"/>
              <a:t>노동시간통제력이 높았다가 낮아진 경우 </a:t>
            </a:r>
            <a:r>
              <a:rPr lang="en-US" altLang="ko-KR" dirty="0"/>
              <a:t>1</a:t>
            </a:r>
            <a:r>
              <a:rPr lang="ko-KR" altLang="en-US" dirty="0"/>
              <a:t>년 뒤 우울증과 피로회복 정도에서 이와 유사하게 나쁜 결과를 보임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ct val="160000"/>
              </a:lnSpc>
            </a:pPr>
            <a:endParaRPr lang="ko-KR" altLang="en-US" dirty="0"/>
          </a:p>
        </p:txBody>
      </p:sp>
      <p:pic>
        <p:nvPicPr>
          <p:cNvPr id="2049" name="_x358149184" descr="EMB00004da8ba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0846"/>
            <a:ext cx="4925402" cy="29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1248" y="5089592"/>
            <a:ext cx="48323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1600" b="1" dirty="0"/>
              <a:t>노동시간통제력</a:t>
            </a:r>
            <a:endParaRPr lang="en-US" altLang="ko-KR" sz="1600" b="1" dirty="0"/>
          </a:p>
          <a:p>
            <a:r>
              <a:rPr lang="ko-KR" altLang="en-US" sz="1600" b="1" dirty="0"/>
              <a:t>○높음</a:t>
            </a:r>
            <a:r>
              <a:rPr lang="en-US" altLang="ko-KR" sz="1600" b="1" dirty="0"/>
              <a:t>-</a:t>
            </a:r>
            <a:r>
              <a:rPr lang="ko-KR" altLang="en-US" sz="1600" b="1" dirty="0"/>
              <a:t>높음 ◇낮음</a:t>
            </a:r>
            <a:r>
              <a:rPr lang="en-US" altLang="ko-KR" sz="1600" b="1" dirty="0"/>
              <a:t>-</a:t>
            </a:r>
            <a:r>
              <a:rPr lang="ko-KR" altLang="en-US" sz="1600" b="1" dirty="0"/>
              <a:t>높음 △높음</a:t>
            </a:r>
            <a:r>
              <a:rPr lang="en-US" altLang="ko-KR" sz="1600" b="1" dirty="0"/>
              <a:t>-</a:t>
            </a:r>
            <a:r>
              <a:rPr lang="ko-KR" altLang="en-US" sz="1600" b="1" dirty="0"/>
              <a:t>낮음 ■낮음</a:t>
            </a:r>
            <a:r>
              <a:rPr lang="en-US" altLang="ko-KR" sz="1600" b="1" dirty="0"/>
              <a:t>-</a:t>
            </a:r>
            <a:r>
              <a:rPr lang="ko-KR" altLang="en-US" sz="1600" b="1" dirty="0"/>
              <a:t>낮음</a:t>
            </a:r>
          </a:p>
          <a:p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67802" y="6423551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JOEM 2012; 54(9):1078-85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9085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178D89-7AE1-472D-8805-02D28DD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장시간 근로와 낮은 직무 통제력의 결합 효과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62096D-3A18-4BEA-A4B9-2203422E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467" y="1572529"/>
            <a:ext cx="4286428" cy="4758258"/>
          </a:xfrm>
        </p:spPr>
        <p:txBody>
          <a:bodyPr>
            <a:normAutofit fontScale="55000" lnSpcReduction="2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차 한국 근로환경조사</a:t>
            </a:r>
            <a:r>
              <a:rPr lang="en-US" altLang="ko-KR" dirty="0"/>
              <a:t>&gt; </a:t>
            </a:r>
            <a:r>
              <a:rPr lang="ko-KR" altLang="en-US" dirty="0"/>
              <a:t>자료를 이용</a:t>
            </a:r>
            <a:endParaRPr lang="en-US" altLang="ko-KR" dirty="0"/>
          </a:p>
          <a:p>
            <a:r>
              <a:rPr lang="ko-KR" altLang="en-US" dirty="0"/>
              <a:t>장시간 근로 집단은 그렇지 않은 집단에 비해서 자가 평가 건강수준이 더 낮았다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마찬가지로 자신의 일에 대한 통제력이 낮다고 인식하는 집단은 통제력이 높다고 인식하는 집단에 비해서 자가 평가 건강 수준이 낮았다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장시간 근로나 업무에 대한 통제력이 낮은 상황 중 하나만을 경험해도 자가평가 건강 수준이 낮아지는 것이다</a:t>
            </a:r>
            <a:r>
              <a:rPr lang="en-US" altLang="ko-KR" dirty="0"/>
              <a:t>. </a:t>
            </a:r>
          </a:p>
          <a:p>
            <a:r>
              <a:rPr lang="ko-KR" altLang="en-US" dirty="0"/>
              <a:t> 똑같이 장시간 근로를 하는 경우라도</a:t>
            </a:r>
            <a:r>
              <a:rPr lang="en-US" altLang="ko-KR" dirty="0"/>
              <a:t>, </a:t>
            </a:r>
            <a:r>
              <a:rPr lang="ko-KR" altLang="en-US" dirty="0"/>
              <a:t>자신의 업무 통제력이 낮다고 인식하는 이들은 업무 통제력이 높다고 인식하는 이들에 비해 자가평가 건강 수준이 더욱 낮았다</a:t>
            </a:r>
            <a:r>
              <a:rPr lang="en-US" altLang="ko-KR" dirty="0"/>
              <a:t>. </a:t>
            </a:r>
          </a:p>
          <a:p>
            <a:r>
              <a:rPr lang="ko-KR" altLang="en-US" dirty="0"/>
              <a:t>또한 장시간 근로 집단은 업무 통제력이 낮거나 높은 상황 모두에서 장시간 근로를 경험하지 않는 집단에 비해 자가평가 건강 수준이 낮았으나</a:t>
            </a:r>
            <a:r>
              <a:rPr lang="en-US" altLang="ko-KR" dirty="0"/>
              <a:t>, </a:t>
            </a:r>
            <a:r>
              <a:rPr lang="ko-KR" altLang="en-US" dirty="0"/>
              <a:t>업무 통제력까지 낮은 경우에는 그 정도가 더욱 심했다</a:t>
            </a:r>
            <a:r>
              <a:rPr lang="en-US" altLang="ko-KR" dirty="0"/>
              <a:t>.  </a:t>
            </a:r>
            <a:br>
              <a:rPr lang="en-US" altLang="ko-KR" dirty="0"/>
            </a:b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A836ED-1E9F-47A1-968C-76E89CCF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32" y="1828800"/>
            <a:ext cx="6876561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E608F4-5D9C-4576-8DBD-E4D70DDC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차례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FAFF57-5FE1-4635-BF5A-645F922F1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노동시간의 불규칙성과 탄력근로제</a:t>
            </a:r>
            <a:endParaRPr lang="en-US" altLang="ko-KR" dirty="0"/>
          </a:p>
          <a:p>
            <a:r>
              <a:rPr lang="ko-KR" altLang="en-US" dirty="0"/>
              <a:t>압축 근무와 노동자 건강</a:t>
            </a:r>
            <a:endParaRPr lang="en-US" altLang="ko-KR" dirty="0"/>
          </a:p>
          <a:p>
            <a:r>
              <a:rPr lang="ko-KR" altLang="en-US" dirty="0"/>
              <a:t>하루 노동시간 연장의 건강 영향 </a:t>
            </a:r>
            <a:r>
              <a:rPr lang="en-US" altLang="ko-KR" dirty="0"/>
              <a:t>: 4,5</a:t>
            </a:r>
            <a:r>
              <a:rPr lang="ko-KR" altLang="en-US"/>
              <a:t>차 근로환경조사 분석</a:t>
            </a:r>
            <a:endParaRPr lang="en-US" altLang="ko-KR" dirty="0"/>
          </a:p>
          <a:p>
            <a:r>
              <a:rPr lang="ko-KR" altLang="en-US" dirty="0" err="1"/>
              <a:t>탄력근로제</a:t>
            </a:r>
            <a:r>
              <a:rPr lang="ko-KR" altLang="en-US" dirty="0"/>
              <a:t> 확대와 </a:t>
            </a:r>
            <a:r>
              <a:rPr lang="ko-KR" altLang="en-US" dirty="0" err="1"/>
              <a:t>과로사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산재 승인 사례 분석 </a:t>
            </a:r>
            <a:endParaRPr lang="en-US" altLang="ko-KR" dirty="0"/>
          </a:p>
          <a:p>
            <a:r>
              <a:rPr lang="ko-KR" altLang="en-US" dirty="0"/>
              <a:t>노동자 </a:t>
            </a:r>
            <a:r>
              <a:rPr lang="ko-KR" altLang="en-US" dirty="0" err="1"/>
              <a:t>건강권</a:t>
            </a:r>
            <a:r>
              <a:rPr lang="ko-KR" altLang="en-US" dirty="0"/>
              <a:t> 보장 방안</a:t>
            </a:r>
          </a:p>
        </p:txBody>
      </p:sp>
    </p:spTree>
    <p:extLst>
      <p:ext uri="{BB962C8B-B14F-4D97-AF65-F5344CB8AC3E}">
        <p14:creationId xmlns:p14="http://schemas.microsoft.com/office/powerpoint/2010/main" val="1734849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E300B-0B7F-4B41-AEF5-8381DFDD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2876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dirty="0"/>
              <a:t>하루 노동시간 연장의 </a:t>
            </a:r>
            <a:br>
              <a:rPr lang="en-US" altLang="ko-KR" sz="4800" dirty="0"/>
            </a:br>
            <a:r>
              <a:rPr lang="ko-KR" altLang="en-US" sz="4800" dirty="0"/>
              <a:t>건강 영향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CBA46BAB-6C31-49D4-8AB0-EEE99B135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622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C1BBD8-3135-498C-A74B-2E204336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4,5</a:t>
            </a:r>
            <a:r>
              <a:rPr lang="ko-KR" altLang="en-US" dirty="0"/>
              <a:t>차 근로환경조사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2D43B2-2B43-493E-A806-326EC043B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한달 평균 하루 </a:t>
            </a:r>
            <a:r>
              <a:rPr lang="en-US" altLang="ko-KR" dirty="0"/>
              <a:t>10</a:t>
            </a:r>
            <a:r>
              <a:rPr lang="ko-KR" altLang="en-US" dirty="0"/>
              <a:t>시간 이상 일한 날</a:t>
            </a: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E65F8DB6-8727-494C-827D-2B0B73CD0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065074"/>
              </p:ext>
            </p:extLst>
          </p:nvPr>
        </p:nvGraphicFramePr>
        <p:xfrm>
          <a:off x="1609899" y="2209800"/>
          <a:ext cx="7762702" cy="438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5782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2D982-9F74-41C4-8639-F8216341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7366CE-D4A4-4D7A-ABF0-88832A8C3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하루 </a:t>
            </a:r>
            <a:r>
              <a:rPr lang="en-US" altLang="ko-KR" dirty="0"/>
              <a:t>10</a:t>
            </a:r>
            <a:r>
              <a:rPr lang="ko-KR" altLang="en-US" dirty="0"/>
              <a:t>시간 이상 일한 날이 </a:t>
            </a:r>
            <a:r>
              <a:rPr lang="en-US" altLang="ko-KR" dirty="0"/>
              <a:t>10</a:t>
            </a:r>
            <a:r>
              <a:rPr lang="ko-KR" altLang="en-US" dirty="0"/>
              <a:t>일 이상인 비율 </a:t>
            </a:r>
            <a:r>
              <a:rPr lang="en-US" altLang="ko-KR" dirty="0"/>
              <a:t>(2017)</a:t>
            </a:r>
            <a:endParaRPr lang="ko-KR" altLang="en-US" dirty="0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AE5BE3AC-5D82-422C-8A7D-615D6705F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172423"/>
              </p:ext>
            </p:extLst>
          </p:nvPr>
        </p:nvGraphicFramePr>
        <p:xfrm>
          <a:off x="2533649" y="2109787"/>
          <a:ext cx="7043739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643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DAD6EE-8FC5-4C75-976E-DE7C5DEC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14331"/>
            <a:ext cx="10798277" cy="4758258"/>
          </a:xfrm>
        </p:spPr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시간 이상 근무하는 날이 월 </a:t>
            </a:r>
            <a:r>
              <a:rPr lang="en-US" altLang="ko-KR" dirty="0"/>
              <a:t>10</a:t>
            </a:r>
            <a:r>
              <a:rPr lang="ko-KR" altLang="en-US" dirty="0"/>
              <a:t>회 이상인 경우</a:t>
            </a:r>
            <a:r>
              <a:rPr lang="en-US" altLang="ko-KR" dirty="0"/>
              <a:t>(</a:t>
            </a:r>
            <a:r>
              <a:rPr lang="ko-KR" altLang="en-US" dirty="0"/>
              <a:t>주 </a:t>
            </a:r>
            <a:r>
              <a:rPr lang="en-US" altLang="ko-KR" dirty="0"/>
              <a:t>2</a:t>
            </a:r>
            <a:r>
              <a:rPr lang="ko-KR" altLang="en-US" dirty="0"/>
              <a:t>회 초과</a:t>
            </a:r>
            <a:r>
              <a:rPr lang="en-US" altLang="ko-KR" dirty="0"/>
              <a:t>, 2017)</a:t>
            </a:r>
          </a:p>
          <a:p>
            <a:pPr lvl="1"/>
            <a:r>
              <a:rPr lang="ko-KR" altLang="en-US" dirty="0"/>
              <a:t>나이</a:t>
            </a:r>
            <a:r>
              <a:rPr lang="en-US" altLang="ko-KR" dirty="0"/>
              <a:t>, </a:t>
            </a:r>
            <a:r>
              <a:rPr lang="ko-KR" altLang="en-US" dirty="0"/>
              <a:t>성별</a:t>
            </a:r>
            <a:r>
              <a:rPr lang="en-US" altLang="ko-KR" dirty="0"/>
              <a:t>, </a:t>
            </a:r>
            <a:r>
              <a:rPr lang="ko-KR" altLang="en-US" dirty="0"/>
              <a:t>학력</a:t>
            </a:r>
            <a:r>
              <a:rPr lang="en-US" altLang="ko-KR" dirty="0"/>
              <a:t>, </a:t>
            </a:r>
            <a:r>
              <a:rPr lang="ko-KR" altLang="en-US" dirty="0"/>
              <a:t>소득수준</a:t>
            </a:r>
            <a:r>
              <a:rPr lang="en-US" altLang="ko-KR" dirty="0"/>
              <a:t>, </a:t>
            </a:r>
            <a:r>
              <a:rPr lang="ko-KR" altLang="en-US" dirty="0"/>
              <a:t>직종</a:t>
            </a:r>
            <a:r>
              <a:rPr lang="en-US" altLang="ko-KR" dirty="0"/>
              <a:t>, </a:t>
            </a:r>
            <a:r>
              <a:rPr lang="ko-KR" altLang="en-US" dirty="0" err="1"/>
              <a:t>종사상지위</a:t>
            </a:r>
            <a:r>
              <a:rPr lang="en-US" altLang="ko-KR" dirty="0"/>
              <a:t>, </a:t>
            </a:r>
            <a:r>
              <a:rPr lang="ko-KR" altLang="en-US" dirty="0"/>
              <a:t>교대근무여부</a:t>
            </a:r>
            <a:r>
              <a:rPr lang="en-US" altLang="ko-KR" dirty="0"/>
              <a:t>, </a:t>
            </a:r>
            <a:r>
              <a:rPr lang="ko-KR" altLang="en-US" dirty="0"/>
              <a:t>주당 노동시간</a:t>
            </a:r>
            <a:r>
              <a:rPr lang="en-US" altLang="ko-KR" dirty="0"/>
              <a:t> </a:t>
            </a:r>
            <a:r>
              <a:rPr lang="ko-KR" altLang="en-US" dirty="0"/>
              <a:t>모두 보정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A89CAAD6-F309-4B6F-B4FB-D469314B3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623239"/>
              </p:ext>
            </p:extLst>
          </p:nvPr>
        </p:nvGraphicFramePr>
        <p:xfrm>
          <a:off x="1400954" y="1740129"/>
          <a:ext cx="9444384" cy="489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002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DCEED-439D-4451-8273-33E086A8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1A9C86-8BE0-4351-B69B-E07834814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99"/>
            <a:ext cx="11353800" cy="4758258"/>
          </a:xfrm>
        </p:spPr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시간 이상 근무하는 날이 월 </a:t>
            </a:r>
            <a:r>
              <a:rPr lang="en-US" altLang="ko-KR" dirty="0"/>
              <a:t>10</a:t>
            </a:r>
            <a:r>
              <a:rPr lang="ko-KR" altLang="en-US" dirty="0"/>
              <a:t>회 이상인 경우</a:t>
            </a:r>
            <a:r>
              <a:rPr lang="en-US" altLang="ko-KR" dirty="0"/>
              <a:t>(</a:t>
            </a:r>
            <a:r>
              <a:rPr lang="ko-KR" altLang="en-US" dirty="0"/>
              <a:t>주 </a:t>
            </a:r>
            <a:r>
              <a:rPr lang="en-US" altLang="ko-KR" dirty="0"/>
              <a:t>2</a:t>
            </a:r>
            <a:r>
              <a:rPr lang="ko-KR" altLang="en-US" dirty="0"/>
              <a:t>회 초과</a:t>
            </a:r>
            <a:r>
              <a:rPr lang="en-US" altLang="ko-KR" dirty="0"/>
              <a:t>, 2017)</a:t>
            </a:r>
            <a:endParaRPr lang="ko-KR" altLang="en-US" dirty="0"/>
          </a:p>
          <a:p>
            <a:pPr lvl="1"/>
            <a:r>
              <a:rPr lang="ko-KR" altLang="en-US" dirty="0"/>
              <a:t>나이</a:t>
            </a:r>
            <a:r>
              <a:rPr lang="en-US" altLang="ko-KR" dirty="0"/>
              <a:t>, </a:t>
            </a:r>
            <a:r>
              <a:rPr lang="ko-KR" altLang="en-US" dirty="0"/>
              <a:t>성별</a:t>
            </a:r>
            <a:r>
              <a:rPr lang="en-US" altLang="ko-KR" dirty="0"/>
              <a:t>, </a:t>
            </a:r>
            <a:r>
              <a:rPr lang="ko-KR" altLang="en-US" dirty="0"/>
              <a:t>학력</a:t>
            </a:r>
            <a:r>
              <a:rPr lang="en-US" altLang="ko-KR" dirty="0"/>
              <a:t>, </a:t>
            </a:r>
            <a:r>
              <a:rPr lang="ko-KR" altLang="en-US" dirty="0"/>
              <a:t>소득수준</a:t>
            </a:r>
            <a:r>
              <a:rPr lang="en-US" altLang="ko-KR" dirty="0"/>
              <a:t>, </a:t>
            </a:r>
            <a:r>
              <a:rPr lang="ko-KR" altLang="en-US" dirty="0"/>
              <a:t>직종</a:t>
            </a:r>
            <a:r>
              <a:rPr lang="en-US" altLang="ko-KR" dirty="0"/>
              <a:t>, </a:t>
            </a:r>
            <a:r>
              <a:rPr lang="ko-KR" altLang="en-US" dirty="0" err="1"/>
              <a:t>종사상지위</a:t>
            </a:r>
            <a:r>
              <a:rPr lang="en-US" altLang="ko-KR" dirty="0"/>
              <a:t>, </a:t>
            </a:r>
            <a:r>
              <a:rPr lang="ko-KR" altLang="en-US" dirty="0"/>
              <a:t>교대근무여부</a:t>
            </a:r>
            <a:r>
              <a:rPr lang="en-US" altLang="ko-KR" dirty="0"/>
              <a:t>, </a:t>
            </a:r>
            <a:r>
              <a:rPr lang="ko-KR" altLang="en-US" dirty="0"/>
              <a:t>주당 노동시간</a:t>
            </a:r>
            <a:r>
              <a:rPr lang="en-US" altLang="ko-KR" dirty="0"/>
              <a:t> </a:t>
            </a:r>
            <a:r>
              <a:rPr lang="ko-KR" altLang="en-US" dirty="0"/>
              <a:t>모두 보정</a:t>
            </a: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A89CAAD6-F309-4B6F-B4FB-D469314B3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289451"/>
              </p:ext>
            </p:extLst>
          </p:nvPr>
        </p:nvGraphicFramePr>
        <p:xfrm>
          <a:off x="1509460" y="1918909"/>
          <a:ext cx="9316921" cy="481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164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E300B-0B7F-4B41-AEF5-8381DFDD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2876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dirty="0" err="1"/>
              <a:t>탄력근로제</a:t>
            </a:r>
            <a:r>
              <a:rPr lang="ko-KR" altLang="en-US" sz="4800" dirty="0"/>
              <a:t> 확대와 </a:t>
            </a:r>
            <a:r>
              <a:rPr lang="ko-KR" altLang="en-US" sz="4800" dirty="0" err="1"/>
              <a:t>과로사</a:t>
            </a:r>
            <a:endParaRPr lang="ko-KR" altLang="en-US" sz="4800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CBA46BAB-6C31-49D4-8AB0-EEE99B135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775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CA6E3E-6F0C-429E-96F5-473D588E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과로사</a:t>
            </a:r>
            <a:r>
              <a:rPr lang="ko-KR" altLang="en-US" dirty="0"/>
              <a:t> 산재 승인 사례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2D0633-68B4-4D3C-A148-6D995EC7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9587"/>
            <a:ext cx="10515600" cy="5218317"/>
          </a:xfrm>
        </p:spPr>
        <p:txBody>
          <a:bodyPr>
            <a:normAutofit/>
          </a:bodyPr>
          <a:lstStyle/>
          <a:p>
            <a:r>
              <a:rPr lang="ko-KR" altLang="en-US" dirty="0"/>
              <a:t>탄력근로제는 현행 뇌심혈관질환 업무상 재해 인정 기준 중 </a:t>
            </a:r>
            <a:endParaRPr lang="en-US" altLang="ko-KR" dirty="0"/>
          </a:p>
          <a:p>
            <a:r>
              <a:rPr lang="ko-KR" altLang="en-US" dirty="0" err="1"/>
              <a:t>만성과로</a:t>
            </a:r>
            <a:r>
              <a:rPr lang="ko-KR" altLang="en-US" dirty="0"/>
              <a:t> 기준 뿐 아니라 단기간 업무 부담 증가 부담 역시 높이게 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r>
              <a:rPr lang="ko-KR" altLang="en-US" dirty="0"/>
              <a:t>고용노동부 고시 </a:t>
            </a:r>
            <a:endParaRPr lang="en-US" altLang="ko-KR" dirty="0"/>
          </a:p>
          <a:p>
            <a:pPr lvl="1"/>
            <a:r>
              <a:rPr lang="ko-KR" altLang="en-US" dirty="0">
                <a:solidFill>
                  <a:srgbClr val="FF0000"/>
                </a:solidFill>
              </a:rPr>
              <a:t>발병 전 </a:t>
            </a:r>
            <a:r>
              <a:rPr lang="en-US" altLang="ko-KR" dirty="0">
                <a:solidFill>
                  <a:srgbClr val="FF0000"/>
                </a:solidFill>
              </a:rPr>
              <a:t>12</a:t>
            </a:r>
            <a:r>
              <a:rPr lang="ko-KR" altLang="en-US" dirty="0">
                <a:solidFill>
                  <a:srgbClr val="FF0000"/>
                </a:solidFill>
              </a:rPr>
              <a:t>주 동안 업무시간이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주 평균 </a:t>
            </a:r>
            <a:r>
              <a:rPr lang="en-US" altLang="ko-KR" dirty="0">
                <a:solidFill>
                  <a:srgbClr val="FF0000"/>
                </a:solidFill>
              </a:rPr>
              <a:t>60</a:t>
            </a:r>
            <a:r>
              <a:rPr lang="ko-KR" altLang="en-US" dirty="0">
                <a:solidFill>
                  <a:srgbClr val="FF0000"/>
                </a:solidFill>
              </a:rPr>
              <a:t>시간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발병 전 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주 동안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주 평균 </a:t>
            </a:r>
            <a:r>
              <a:rPr lang="en-US" altLang="ko-KR" dirty="0">
                <a:solidFill>
                  <a:srgbClr val="FF0000"/>
                </a:solidFill>
              </a:rPr>
              <a:t>64</a:t>
            </a:r>
            <a:r>
              <a:rPr lang="ko-KR" altLang="en-US" dirty="0">
                <a:solidFill>
                  <a:srgbClr val="FF0000"/>
                </a:solidFill>
              </a:rPr>
              <a:t>시간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을 초과하는 경우에는 업무와 질병과의 관련성이 강하다고 평가한다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>
                <a:solidFill>
                  <a:srgbClr val="FF0000"/>
                </a:solidFill>
              </a:rPr>
              <a:t>발병 전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주일 이내의 업무의 양이나 시간이 이전 </a:t>
            </a:r>
            <a:r>
              <a:rPr lang="en-US" altLang="ko-KR" dirty="0">
                <a:solidFill>
                  <a:srgbClr val="FF0000"/>
                </a:solidFill>
              </a:rPr>
              <a:t>12</a:t>
            </a:r>
            <a:r>
              <a:rPr lang="ko-KR" altLang="en-US" dirty="0">
                <a:solidFill>
                  <a:srgbClr val="FF0000"/>
                </a:solidFill>
              </a:rPr>
              <a:t>주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발병 전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주일 제외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간에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주 평균보다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퍼센트 이상 증가되거나 업무 강도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책임 및 업무 환경 등이 적응하기 어려운 정도로 바뀐 경우</a:t>
            </a:r>
            <a:r>
              <a:rPr lang="ko-KR" altLang="en-US" dirty="0"/>
              <a:t>를 말한다</a:t>
            </a:r>
            <a:r>
              <a:rPr lang="en-US" altLang="ko-KR" dirty="0"/>
              <a:t>. 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1732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2015, 2016</a:t>
            </a:r>
            <a:r>
              <a:rPr lang="ko-KR" altLang="en-US" dirty="0"/>
              <a:t>년 근로복지공단 뇌심혈관질환 패소 사례 분석</a:t>
            </a:r>
            <a:r>
              <a:rPr lang="en-US" altLang="ko-KR" dirty="0"/>
              <a:t>(</a:t>
            </a:r>
            <a:r>
              <a:rPr lang="ko-KR" altLang="en-US" dirty="0"/>
              <a:t>법원에서 업무상재해로 인정된 사례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2015</a:t>
            </a:r>
            <a:r>
              <a:rPr lang="ko-KR" altLang="en-US" dirty="0"/>
              <a:t>년 </a:t>
            </a:r>
            <a:r>
              <a:rPr lang="en-US" altLang="ko-KR" dirty="0"/>
              <a:t>38</a:t>
            </a:r>
            <a:r>
              <a:rPr lang="ko-KR" altLang="en-US" dirty="0"/>
              <a:t>건</a:t>
            </a:r>
            <a:r>
              <a:rPr lang="en-US" altLang="ko-KR" dirty="0"/>
              <a:t>, 2016</a:t>
            </a:r>
            <a:r>
              <a:rPr lang="ko-KR" altLang="en-US" dirty="0"/>
              <a:t>년 </a:t>
            </a:r>
            <a:r>
              <a:rPr lang="en-US" altLang="ko-KR" dirty="0"/>
              <a:t>31</a:t>
            </a:r>
            <a:r>
              <a:rPr lang="ko-KR" altLang="en-US" dirty="0"/>
              <a:t>건 중 </a:t>
            </a:r>
            <a:endParaRPr lang="en-US" altLang="ko-KR" dirty="0"/>
          </a:p>
          <a:p>
            <a:r>
              <a:rPr lang="ko-KR" altLang="en-US" dirty="0"/>
              <a:t>단기간의 업무부담 증가에 따른 업무상 재해 승인된 사건이 </a:t>
            </a:r>
            <a:r>
              <a:rPr lang="en-US" altLang="ko-KR" dirty="0"/>
              <a:t>15</a:t>
            </a:r>
            <a:r>
              <a:rPr lang="ko-KR" altLang="en-US" dirty="0"/>
              <a:t>건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29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172681"/>
              </p:ext>
            </p:extLst>
          </p:nvPr>
        </p:nvGraphicFramePr>
        <p:xfrm>
          <a:off x="137651" y="814331"/>
          <a:ext cx="11680724" cy="5354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905">
                  <a:extLst>
                    <a:ext uri="{9D8B030D-6E8A-4147-A177-3AD203B41FA5}">
                      <a16:colId xmlns:a16="http://schemas.microsoft.com/office/drawing/2014/main" val="2163164603"/>
                    </a:ext>
                  </a:extLst>
                </a:gridCol>
                <a:gridCol w="879572">
                  <a:extLst>
                    <a:ext uri="{9D8B030D-6E8A-4147-A177-3AD203B41FA5}">
                      <a16:colId xmlns:a16="http://schemas.microsoft.com/office/drawing/2014/main" val="3206098668"/>
                    </a:ext>
                  </a:extLst>
                </a:gridCol>
                <a:gridCol w="703657">
                  <a:extLst>
                    <a:ext uri="{9D8B030D-6E8A-4147-A177-3AD203B41FA5}">
                      <a16:colId xmlns:a16="http://schemas.microsoft.com/office/drawing/2014/main" val="2509643098"/>
                    </a:ext>
                  </a:extLst>
                </a:gridCol>
                <a:gridCol w="650884">
                  <a:extLst>
                    <a:ext uri="{9D8B030D-6E8A-4147-A177-3AD203B41FA5}">
                      <a16:colId xmlns:a16="http://schemas.microsoft.com/office/drawing/2014/main" val="2254214434"/>
                    </a:ext>
                  </a:extLst>
                </a:gridCol>
                <a:gridCol w="334237">
                  <a:extLst>
                    <a:ext uri="{9D8B030D-6E8A-4147-A177-3AD203B41FA5}">
                      <a16:colId xmlns:a16="http://schemas.microsoft.com/office/drawing/2014/main" val="4085624380"/>
                    </a:ext>
                  </a:extLst>
                </a:gridCol>
                <a:gridCol w="510152">
                  <a:extLst>
                    <a:ext uri="{9D8B030D-6E8A-4147-A177-3AD203B41FA5}">
                      <a16:colId xmlns:a16="http://schemas.microsoft.com/office/drawing/2014/main" val="966711106"/>
                    </a:ext>
                  </a:extLst>
                </a:gridCol>
                <a:gridCol w="721250">
                  <a:extLst>
                    <a:ext uri="{9D8B030D-6E8A-4147-A177-3AD203B41FA5}">
                      <a16:colId xmlns:a16="http://schemas.microsoft.com/office/drawing/2014/main" val="3282334683"/>
                    </a:ext>
                  </a:extLst>
                </a:gridCol>
                <a:gridCol w="861981">
                  <a:extLst>
                    <a:ext uri="{9D8B030D-6E8A-4147-A177-3AD203B41FA5}">
                      <a16:colId xmlns:a16="http://schemas.microsoft.com/office/drawing/2014/main" val="2507332168"/>
                    </a:ext>
                  </a:extLst>
                </a:gridCol>
                <a:gridCol w="6541086">
                  <a:extLst>
                    <a:ext uri="{9D8B030D-6E8A-4147-A177-3AD203B41FA5}">
                      <a16:colId xmlns:a16="http://schemas.microsoft.com/office/drawing/2014/main" val="1353309160"/>
                    </a:ext>
                  </a:extLst>
                </a:gridCol>
              </a:tblGrid>
              <a:tr h="5097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effectLst/>
                        </a:rPr>
                        <a:t>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서울행정법원 </a:t>
                      </a:r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구단</a:t>
                      </a:r>
                      <a:r>
                        <a:rPr lang="en-US" altLang="ko-KR" sz="1400" u="none" strike="noStrike">
                          <a:effectLst/>
                        </a:rPr>
                        <a:t>50173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남성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만</a:t>
                      </a:r>
                      <a:r>
                        <a:rPr lang="en-US" altLang="ko-KR" sz="1400" u="none" strike="noStrike">
                          <a:effectLst/>
                        </a:rPr>
                        <a:t>49</a:t>
                      </a:r>
                      <a:r>
                        <a:rPr lang="ko-KR" altLang="en-US" sz="1400" u="none" strike="noStrike">
                          <a:effectLst/>
                        </a:rPr>
                        <a:t>세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의료법인</a:t>
                      </a:r>
                      <a:r>
                        <a:rPr lang="en-US" altLang="ko-KR" sz="1400" u="none" strike="noStrike">
                          <a:effectLst/>
                        </a:rPr>
                        <a:t>(</a:t>
                      </a:r>
                      <a:r>
                        <a:rPr lang="ko-KR" altLang="en-US" sz="1400" u="none" strike="noStrike">
                          <a:effectLst/>
                        </a:rPr>
                        <a:t>병원</a:t>
                      </a:r>
                      <a:r>
                        <a:rPr lang="en-US" altLang="ko-KR" sz="1400" u="none" strike="noStrike">
                          <a:effectLst/>
                        </a:rPr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 뇌경색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뇌내출혈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평소</a:t>
                      </a:r>
                      <a:r>
                        <a:rPr lang="en-US" altLang="ko-KR" sz="1400" u="none" strike="noStrike" dirty="0">
                          <a:effectLst/>
                        </a:rPr>
                        <a:t>09:00~18:00</a:t>
                      </a:r>
                      <a:br>
                        <a:rPr lang="en-US" altLang="ko-KR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>
                          <a:effectLst/>
                        </a:rPr>
                        <a:t>발병 전일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야간당직</a:t>
                      </a:r>
                      <a:r>
                        <a:rPr lang="ko-KR" altLang="en-US" sz="1400" u="none" strike="noStrike" dirty="0">
                          <a:effectLst/>
                        </a:rPr>
                        <a:t> 후 직원식당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긴급보수</a:t>
                      </a:r>
                      <a:r>
                        <a:rPr lang="ko-KR" altLang="en-US" sz="1400" u="none" strike="noStrike" dirty="0">
                          <a:effectLst/>
                        </a:rPr>
                        <a:t> 작업과 회의 참석</a:t>
                      </a:r>
                      <a:r>
                        <a:rPr lang="en-US" altLang="ko-KR" sz="1400" u="none" strike="noStrike" dirty="0">
                          <a:effectLst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</a:rPr>
                        <a:t>연속 </a:t>
                      </a:r>
                      <a:r>
                        <a:rPr lang="en-US" altLang="ko-KR" sz="1400" u="none" strike="noStrike" dirty="0">
                          <a:effectLst/>
                        </a:rPr>
                        <a:t>34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시간근무</a:t>
                      </a:r>
                      <a:r>
                        <a:rPr lang="en-US" altLang="ko-KR" sz="1400" u="none" strike="noStrike" dirty="0">
                          <a:effectLst/>
                        </a:rPr>
                        <a:t>) </a:t>
                      </a:r>
                      <a:r>
                        <a:rPr lang="ko-KR" altLang="en-US" sz="1400" u="none" strike="noStrike" dirty="0">
                          <a:effectLst/>
                        </a:rPr>
                        <a:t>후 회식으로 이어짐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2304341240"/>
                  </a:ext>
                </a:extLst>
              </a:tr>
              <a:tr h="3398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서울행정법원</a:t>
                      </a:r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13201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서울고법</a:t>
                      </a:r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40745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미상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건설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뇌실질내출혈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불규칙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발병전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주일 </a:t>
                      </a:r>
                      <a:r>
                        <a:rPr lang="en-US" altLang="ko-KR" sz="1400" u="none" strike="noStrike" dirty="0">
                          <a:effectLst/>
                        </a:rPr>
                        <a:t>61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r>
                        <a:rPr lang="en-US" altLang="ko-KR" sz="1400" u="none" strike="noStrike" dirty="0">
                          <a:effectLst/>
                        </a:rPr>
                        <a:t>, 4</a:t>
                      </a:r>
                      <a:r>
                        <a:rPr lang="ko-KR" altLang="en-US" sz="1400" u="none" strike="noStrike" dirty="0">
                          <a:effectLst/>
                        </a:rPr>
                        <a:t>주간 주 </a:t>
                      </a:r>
                      <a:r>
                        <a:rPr lang="en-US" altLang="ko-KR" sz="1400" u="none" strike="noStrike" dirty="0">
                          <a:effectLst/>
                        </a:rPr>
                        <a:t>35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3323122985"/>
                  </a:ext>
                </a:extLst>
              </a:tr>
              <a:tr h="3398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14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대구지방법원 </a:t>
                      </a:r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구단</a:t>
                      </a:r>
                      <a:r>
                        <a:rPr lang="en-US" altLang="ko-KR" sz="1400" u="none" strike="noStrike">
                          <a:effectLst/>
                        </a:rPr>
                        <a:t>1265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대구고등법원 </a:t>
                      </a:r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5420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만 </a:t>
                      </a:r>
                      <a:r>
                        <a:rPr lang="en-US" altLang="ko-KR" sz="1400" u="none" strike="noStrike">
                          <a:effectLst/>
                        </a:rPr>
                        <a:t>56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제조업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뇌경색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08:00~20:00</a:t>
                      </a:r>
                      <a:br>
                        <a:rPr lang="en-US" altLang="ko-KR" sz="1400" u="none" strike="noStrike">
                          <a:effectLst/>
                        </a:rPr>
                      </a:br>
                      <a:r>
                        <a:rPr lang="en-US" altLang="ko-KR" sz="1400" u="none" strike="noStrike">
                          <a:effectLst/>
                        </a:rPr>
                        <a:t>- </a:t>
                      </a:r>
                      <a:r>
                        <a:rPr lang="ko-KR" altLang="en-US" sz="1400" u="none" strike="noStrike">
                          <a:effectLst/>
                        </a:rPr>
                        <a:t>발병전 </a:t>
                      </a:r>
                      <a:r>
                        <a:rPr lang="en-US" altLang="ko-KR" sz="1400" u="none" strike="noStrike">
                          <a:effectLst/>
                        </a:rPr>
                        <a:t>84</a:t>
                      </a:r>
                      <a:r>
                        <a:rPr lang="ko-KR" altLang="en-US" sz="1400" u="none" strike="noStrike">
                          <a:effectLst/>
                        </a:rPr>
                        <a:t>주 중 </a:t>
                      </a:r>
                      <a:r>
                        <a:rPr lang="en-US" altLang="ko-KR" sz="1400" u="none" strike="noStrike">
                          <a:effectLst/>
                        </a:rPr>
                        <a:t>70% </a:t>
                      </a:r>
                      <a:r>
                        <a:rPr lang="ko-KR" altLang="en-US" sz="1400" u="none" strike="noStrike">
                          <a:effectLst/>
                        </a:rPr>
                        <a:t>이상 </a:t>
                      </a:r>
                      <a:r>
                        <a:rPr lang="en-US" altLang="ko-KR" sz="1400" u="none" strike="noStrike">
                          <a:effectLst/>
                        </a:rPr>
                        <a:t>55</a:t>
                      </a:r>
                      <a:r>
                        <a:rPr lang="ko-KR" altLang="en-US" sz="1400" u="none" strike="noStrike">
                          <a:effectLst/>
                        </a:rPr>
                        <a:t>시간</a:t>
                      </a:r>
                      <a:r>
                        <a:rPr lang="en-US" altLang="ko-KR" sz="1400" u="none" strike="noStrike">
                          <a:effectLst/>
                        </a:rPr>
                        <a:t>/</a:t>
                      </a:r>
                      <a:r>
                        <a:rPr lang="ko-KR" altLang="en-US" sz="1400" u="none" strike="noStrike">
                          <a:effectLst/>
                        </a:rPr>
                        <a:t>주</a:t>
                      </a:r>
                      <a:r>
                        <a:rPr lang="en-US" altLang="ko-KR" sz="1400" u="none" strike="noStrike">
                          <a:effectLst/>
                        </a:rPr>
                        <a:t>, 40%</a:t>
                      </a:r>
                      <a:r>
                        <a:rPr lang="ko-KR" altLang="en-US" sz="1400" u="none" strike="noStrike">
                          <a:effectLst/>
                        </a:rPr>
                        <a:t>는 </a:t>
                      </a:r>
                      <a:r>
                        <a:rPr lang="en-US" altLang="ko-KR" sz="1400" u="none" strike="noStrike">
                          <a:effectLst/>
                        </a:rPr>
                        <a:t>60</a:t>
                      </a:r>
                      <a:r>
                        <a:rPr lang="ko-KR" altLang="en-US" sz="1400" u="none" strike="noStrike">
                          <a:effectLst/>
                        </a:rPr>
                        <a:t>시간</a:t>
                      </a:r>
                      <a:r>
                        <a:rPr lang="en-US" altLang="ko-KR" sz="1400" u="none" strike="noStrike">
                          <a:effectLst/>
                        </a:rPr>
                        <a:t>/</a:t>
                      </a:r>
                      <a:r>
                        <a:rPr lang="ko-KR" altLang="en-US" sz="1400" u="none" strike="noStrike">
                          <a:effectLst/>
                        </a:rPr>
                        <a:t>주 이상 근무</a:t>
                      </a:r>
                      <a:br>
                        <a:rPr lang="ko-KR" altLang="en-US" sz="1400" u="none" strike="noStrike">
                          <a:effectLst/>
                        </a:rPr>
                      </a:br>
                      <a:r>
                        <a:rPr lang="en-US" altLang="ko-KR" sz="1400" u="none" strike="noStrike">
                          <a:effectLst/>
                        </a:rPr>
                        <a:t>- </a:t>
                      </a:r>
                      <a:r>
                        <a:rPr lang="ko-KR" altLang="en-US" sz="1400" u="none" strike="noStrike">
                          <a:effectLst/>
                        </a:rPr>
                        <a:t>발병 </a:t>
                      </a:r>
                      <a:r>
                        <a:rPr lang="en-US" altLang="ko-KR" sz="1400" u="none" strike="noStrike">
                          <a:effectLst/>
                        </a:rPr>
                        <a:t>5</a:t>
                      </a:r>
                      <a:r>
                        <a:rPr lang="ko-KR" altLang="en-US" sz="1400" u="none" strike="noStrike">
                          <a:effectLst/>
                        </a:rPr>
                        <a:t>일 전 </a:t>
                      </a:r>
                      <a:r>
                        <a:rPr lang="en-US" altLang="ko-KR" sz="1400" u="none" strike="noStrike">
                          <a:effectLst/>
                        </a:rPr>
                        <a:t>9</a:t>
                      </a:r>
                      <a:r>
                        <a:rPr lang="ko-KR" altLang="en-US" sz="1400" u="none" strike="noStrike">
                          <a:effectLst/>
                        </a:rPr>
                        <a:t>일 동안 휴일 없이 </a:t>
                      </a:r>
                      <a:r>
                        <a:rPr lang="en-US" altLang="ko-KR" sz="1400" u="none" strike="noStrike">
                          <a:effectLst/>
                        </a:rPr>
                        <a:t>89</a:t>
                      </a:r>
                      <a:r>
                        <a:rPr lang="ko-KR" altLang="en-US" sz="1400" u="none" strike="noStrike">
                          <a:effectLst/>
                        </a:rPr>
                        <a:t>시간 근무</a:t>
                      </a:r>
                      <a:r>
                        <a:rPr lang="en-US" altLang="ko-KR" sz="1400" u="none" strike="noStrike">
                          <a:effectLst/>
                        </a:rPr>
                        <a:t>.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1812022671"/>
                  </a:ext>
                </a:extLst>
              </a:tr>
              <a:tr h="3398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대전지방법원 </a:t>
                      </a:r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구단</a:t>
                      </a:r>
                      <a:r>
                        <a:rPr lang="en-US" altLang="ko-KR" sz="1400" u="none" strike="noStrike">
                          <a:effectLst/>
                        </a:rPr>
                        <a:t>873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대전고등법원</a:t>
                      </a:r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10245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54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뇌내출혈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8</a:t>
                      </a:r>
                      <a:r>
                        <a:rPr lang="ko-KR" altLang="en-US" sz="1400" u="none" strike="noStrike">
                          <a:effectLst/>
                        </a:rPr>
                        <a:t>시간*</a:t>
                      </a:r>
                      <a:r>
                        <a:rPr lang="en-US" altLang="ko-KR" sz="1400" u="none" strike="noStrike">
                          <a:effectLst/>
                        </a:rPr>
                        <a:t>7</a:t>
                      </a:r>
                      <a:r>
                        <a:rPr lang="ko-KR" altLang="en-US" sz="1400" u="none" strike="noStrike">
                          <a:effectLst/>
                        </a:rPr>
                        <a:t>일 주 </a:t>
                      </a:r>
                      <a:r>
                        <a:rPr lang="en-US" altLang="ko-KR" sz="1400" u="none" strike="noStrike">
                          <a:effectLst/>
                        </a:rPr>
                        <a:t>56</a:t>
                      </a:r>
                      <a:r>
                        <a:rPr lang="ko-KR" altLang="en-US" sz="1400" u="none" strike="noStrike">
                          <a:effectLst/>
                        </a:rPr>
                        <a:t>시간씩 </a:t>
                      </a:r>
                      <a:r>
                        <a:rPr lang="en-US" altLang="ko-KR" sz="1400" u="none" strike="noStrike">
                          <a:effectLst/>
                        </a:rPr>
                        <a:t>2</a:t>
                      </a:r>
                      <a:r>
                        <a:rPr lang="ko-KR" altLang="en-US" sz="1400" u="none" strike="noStrike">
                          <a:effectLst/>
                        </a:rPr>
                        <a:t>주 근무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854046464"/>
                  </a:ext>
                </a:extLst>
              </a:tr>
              <a:tr h="33983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심</a:t>
                      </a:r>
                      <a:r>
                        <a:rPr lang="en-US" altLang="ko-KR" sz="1400" u="none" strike="noStrike">
                          <a:effectLst/>
                        </a:rPr>
                        <a:t>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서울행정법원 </a:t>
                      </a:r>
                      <a:r>
                        <a:rPr lang="en-US" altLang="ko-KR" sz="1400" u="none" strike="noStrike">
                          <a:effectLst/>
                        </a:rPr>
                        <a:t>2013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12904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40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자동차 부품회사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상세불명 심장정지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사망 전 </a:t>
                      </a:r>
                      <a:r>
                        <a:rPr lang="en-US" altLang="ko-KR" sz="1400" u="none" strike="noStrike">
                          <a:effectLst/>
                        </a:rPr>
                        <a:t>1</a:t>
                      </a:r>
                      <a:r>
                        <a:rPr lang="ko-KR" altLang="en-US" sz="1400" u="none" strike="noStrike">
                          <a:effectLst/>
                        </a:rPr>
                        <a:t>주간 </a:t>
                      </a:r>
                      <a:r>
                        <a:rPr lang="en-US" altLang="ko-KR" sz="1400" u="none" strike="noStrike">
                          <a:effectLst/>
                        </a:rPr>
                        <a:t>60</a:t>
                      </a:r>
                      <a:r>
                        <a:rPr lang="ko-KR" altLang="en-US" sz="1400" u="none" strike="noStrike">
                          <a:effectLst/>
                        </a:rPr>
                        <a:t>시간</a:t>
                      </a:r>
                      <a:r>
                        <a:rPr lang="en-US" altLang="ko-KR" sz="1400" u="none" strike="noStrike">
                          <a:effectLst/>
                        </a:rPr>
                        <a:t>, 4</a:t>
                      </a:r>
                      <a:r>
                        <a:rPr lang="ko-KR" altLang="en-US" sz="1400" u="none" strike="noStrike">
                          <a:effectLst/>
                        </a:rPr>
                        <a:t>주 평균 </a:t>
                      </a:r>
                      <a:r>
                        <a:rPr lang="en-US" altLang="ko-KR" sz="1400" u="none" strike="noStrike">
                          <a:effectLst/>
                        </a:rPr>
                        <a:t>58</a:t>
                      </a:r>
                      <a:r>
                        <a:rPr lang="ko-KR" altLang="en-US" sz="1400" u="none" strike="noStrike">
                          <a:effectLst/>
                        </a:rPr>
                        <a:t>시간 </a:t>
                      </a:r>
                      <a:r>
                        <a:rPr lang="en-US" altLang="ko-KR" sz="1400" u="none" strike="noStrike">
                          <a:effectLst/>
                        </a:rPr>
                        <a:t>43</a:t>
                      </a:r>
                      <a:r>
                        <a:rPr lang="ko-KR" altLang="en-US" sz="1400" u="none" strike="noStrike">
                          <a:effectLst/>
                        </a:rPr>
                        <a:t>분</a:t>
                      </a:r>
                      <a:r>
                        <a:rPr lang="en-US" altLang="ko-KR" sz="1400" u="none" strike="noStrike">
                          <a:effectLst/>
                        </a:rPr>
                        <a:t>, 12</a:t>
                      </a:r>
                      <a:r>
                        <a:rPr lang="ko-KR" altLang="en-US" sz="1400" u="none" strike="noStrike">
                          <a:effectLst/>
                        </a:rPr>
                        <a:t>주간 </a:t>
                      </a:r>
                      <a:r>
                        <a:rPr lang="en-US" altLang="ko-KR" sz="1400" u="none" strike="noStrike">
                          <a:effectLst/>
                        </a:rPr>
                        <a:t>55</a:t>
                      </a:r>
                      <a:r>
                        <a:rPr lang="ko-KR" altLang="en-US" sz="1400" u="none" strike="noStrike">
                          <a:effectLst/>
                        </a:rPr>
                        <a:t>시간 </a:t>
                      </a:r>
                      <a:r>
                        <a:rPr lang="en-US" altLang="ko-KR" sz="1400" u="none" strike="noStrike">
                          <a:effectLst/>
                        </a:rPr>
                        <a:t>33</a:t>
                      </a:r>
                      <a:r>
                        <a:rPr lang="ko-KR" altLang="en-US" sz="1400" u="none" strike="noStrike">
                          <a:effectLst/>
                        </a:rPr>
                        <a:t>분 일함</a:t>
                      </a:r>
                      <a:r>
                        <a:rPr lang="en-US" altLang="ko-KR" sz="1400" u="none" strike="noStrike">
                          <a:effectLst/>
                        </a:rPr>
                        <a:t>.(</a:t>
                      </a:r>
                      <a:r>
                        <a:rPr lang="ko-KR" altLang="en-US" sz="1400" u="none" strike="noStrike">
                          <a:effectLst/>
                        </a:rPr>
                        <a:t>컴퓨터 로그온</a:t>
                      </a:r>
                      <a:r>
                        <a:rPr lang="en-US" altLang="ko-KR" sz="1400" u="none" strike="noStrike">
                          <a:effectLst/>
                        </a:rPr>
                        <a:t>/</a:t>
                      </a:r>
                      <a:r>
                        <a:rPr lang="ko-KR" altLang="en-US" sz="1400" u="none" strike="noStrike">
                          <a:effectLst/>
                        </a:rPr>
                        <a:t>오프 시각 기준</a:t>
                      </a:r>
                      <a:r>
                        <a:rPr lang="en-US" altLang="ko-KR" sz="1400" u="none" strike="noStrike">
                          <a:effectLst/>
                        </a:rPr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1533186671"/>
                  </a:ext>
                </a:extLst>
              </a:tr>
              <a:tr h="33983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심 </a:t>
                      </a:r>
                      <a:r>
                        <a:rPr lang="en-US" altLang="ko-KR" sz="1400" u="none" strike="noStrike">
                          <a:effectLst/>
                        </a:rPr>
                        <a:t>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서울행정법원 </a:t>
                      </a:r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63395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 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만</a:t>
                      </a:r>
                      <a:r>
                        <a:rPr lang="en-US" altLang="ko-KR" sz="1400" u="none" strike="noStrike">
                          <a:effectLst/>
                        </a:rPr>
                        <a:t>49</a:t>
                      </a:r>
                      <a:r>
                        <a:rPr lang="ko-KR" altLang="en-US" sz="1400" u="none" strike="noStrike">
                          <a:effectLst/>
                        </a:rPr>
                        <a:t>세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신한은행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통상 </a:t>
                      </a:r>
                      <a:r>
                        <a:rPr lang="en-US" altLang="ko-KR" sz="1400" u="none" strike="noStrike" dirty="0">
                          <a:effectLst/>
                        </a:rPr>
                        <a:t>08:00</a:t>
                      </a:r>
                      <a:r>
                        <a:rPr lang="ko-KR" altLang="en-US" sz="1400" u="none" strike="noStrike" dirty="0">
                          <a:effectLst/>
                        </a:rPr>
                        <a:t>전에 출근하여 </a:t>
                      </a:r>
                      <a:r>
                        <a:rPr lang="en-US" altLang="ko-KR" sz="1400" u="none" strike="noStrike" dirty="0">
                          <a:effectLst/>
                        </a:rPr>
                        <a:t>18:00</a:t>
                      </a:r>
                      <a:r>
                        <a:rPr lang="ko-KR" altLang="en-US" sz="1400" u="none" strike="noStrike" dirty="0">
                          <a:effectLst/>
                        </a:rPr>
                        <a:t>경부터 </a:t>
                      </a:r>
                      <a:r>
                        <a:rPr lang="en-US" altLang="ko-KR" sz="1400" u="none" strike="noStrike" dirty="0">
                          <a:effectLst/>
                        </a:rPr>
                        <a:t>19:30</a:t>
                      </a:r>
                      <a:r>
                        <a:rPr lang="ko-KR" altLang="en-US" sz="1400" u="none" strike="noStrike" dirty="0">
                          <a:effectLst/>
                        </a:rPr>
                        <a:t>경 사이에 퇴근하였으나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퇴근 후나 주말에 고객관리를 위한 식사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술자리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골프 모임</a:t>
                      </a:r>
                      <a:r>
                        <a:rPr lang="en-US" altLang="ko-KR" sz="1400" u="none" strike="noStrike" dirty="0">
                          <a:effectLst/>
                        </a:rPr>
                        <a:t>.        </a:t>
                      </a:r>
                      <a:r>
                        <a:rPr lang="ko-KR" altLang="en-US" sz="1400" u="none" strike="noStrike" dirty="0">
                          <a:effectLst/>
                        </a:rPr>
                        <a:t>발병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주전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주간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업무사간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59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48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, 4</a:t>
                      </a:r>
                      <a:r>
                        <a:rPr lang="ko-KR" altLang="en-US" sz="1400" u="none" strike="noStrike" dirty="0">
                          <a:effectLst/>
                        </a:rPr>
                        <a:t>주간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주평균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49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r>
                        <a:rPr lang="en-US" altLang="ko-KR" sz="1400" u="none" strike="noStrike" dirty="0">
                          <a:effectLst/>
                        </a:rPr>
                        <a:t>, 12</a:t>
                      </a:r>
                      <a:r>
                        <a:rPr lang="ko-KR" altLang="en-US" sz="1400" u="none" strike="noStrike" dirty="0">
                          <a:effectLst/>
                        </a:rPr>
                        <a:t>주간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주평균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48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r>
                        <a:rPr lang="en-US" altLang="ko-KR" sz="1400" u="none" strike="noStrike" dirty="0">
                          <a:effectLst/>
                        </a:rPr>
                        <a:t>.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1523154465"/>
                  </a:ext>
                </a:extLst>
              </a:tr>
              <a:tr h="33983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심</a:t>
                      </a:r>
                      <a:r>
                        <a:rPr lang="en-US" altLang="ko-KR" sz="1400" u="none" strike="noStrike">
                          <a:effectLst/>
                        </a:rPr>
                        <a:t>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서울행정법원 </a:t>
                      </a:r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78502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 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만</a:t>
                      </a:r>
                      <a:r>
                        <a:rPr lang="en-US" altLang="ko-KR" sz="1400" u="none" strike="noStrike">
                          <a:effectLst/>
                        </a:rPr>
                        <a:t>44</a:t>
                      </a:r>
                      <a:r>
                        <a:rPr lang="ko-KR" altLang="en-US" sz="1400" u="none" strike="noStrike">
                          <a:effectLst/>
                        </a:rPr>
                        <a:t>세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차량 무선인터넷시스템</a:t>
                      </a:r>
                      <a:r>
                        <a:rPr lang="en-US" altLang="ko-KR" sz="1400" u="none" strike="noStrike">
                          <a:effectLst/>
                        </a:rPr>
                        <a:t>, </a:t>
                      </a:r>
                      <a:r>
                        <a:rPr lang="ko-KR" altLang="en-US" sz="1400" u="none" strike="noStrike">
                          <a:effectLst/>
                        </a:rPr>
                        <a:t>차량계기판 판매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</a:rPr>
                        <a:t>사망전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12</a:t>
                      </a:r>
                      <a:r>
                        <a:rPr lang="ko-KR" altLang="en-US" sz="1400" u="none" strike="noStrike" dirty="0">
                          <a:effectLst/>
                        </a:rPr>
                        <a:t>주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주평균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36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12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사망 전 </a:t>
                      </a:r>
                      <a:r>
                        <a:rPr lang="en-US" altLang="ko-KR" sz="1400" u="none" strike="noStrike" dirty="0">
                          <a:effectLst/>
                        </a:rPr>
                        <a:t>4</a:t>
                      </a:r>
                      <a:r>
                        <a:rPr lang="ko-KR" altLang="en-US" sz="1400" u="none" strike="noStrike" dirty="0">
                          <a:effectLst/>
                        </a:rPr>
                        <a:t>주간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주평균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43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사망전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주 </a:t>
                      </a:r>
                      <a:r>
                        <a:rPr lang="en-US" altLang="ko-KR" sz="1400" u="none" strike="noStrike" dirty="0">
                          <a:effectLst/>
                        </a:rPr>
                        <a:t>62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사망전일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14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34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사망 </a:t>
                      </a:r>
                      <a:r>
                        <a:rPr lang="en-US" altLang="ko-KR" sz="1400" u="none" strike="noStrike" dirty="0">
                          <a:effectLst/>
                        </a:rPr>
                        <a:t>2</a:t>
                      </a:r>
                      <a:r>
                        <a:rPr lang="ko-KR" altLang="en-US" sz="1400" u="none" strike="noStrike" dirty="0">
                          <a:effectLst/>
                        </a:rPr>
                        <a:t>일전 </a:t>
                      </a:r>
                      <a:r>
                        <a:rPr lang="en-US" altLang="ko-KR" sz="1400" u="none" strike="noStrike" dirty="0">
                          <a:effectLst/>
                        </a:rPr>
                        <a:t>9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15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사망 </a:t>
                      </a:r>
                      <a:r>
                        <a:rPr lang="en-US" altLang="ko-KR" sz="1400" u="none" strike="noStrike" dirty="0">
                          <a:effectLst/>
                        </a:rPr>
                        <a:t>3</a:t>
                      </a:r>
                      <a:r>
                        <a:rPr lang="ko-KR" altLang="en-US" sz="1400" u="none" strike="noStrike" dirty="0">
                          <a:effectLst/>
                        </a:rPr>
                        <a:t>일전 </a:t>
                      </a:r>
                      <a:r>
                        <a:rPr lang="en-US" altLang="ko-KR" sz="1400" u="none" strike="noStrike" dirty="0">
                          <a:effectLst/>
                        </a:rPr>
                        <a:t>11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17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사망</a:t>
                      </a:r>
                      <a:r>
                        <a:rPr lang="en-US" altLang="ko-KR" sz="1400" u="none" strike="noStrike" dirty="0">
                          <a:effectLst/>
                        </a:rPr>
                        <a:t>4</a:t>
                      </a:r>
                      <a:r>
                        <a:rPr lang="ko-KR" altLang="en-US" sz="1400" u="none" strike="noStrike" dirty="0">
                          <a:effectLst/>
                        </a:rPr>
                        <a:t>일전 </a:t>
                      </a:r>
                      <a:r>
                        <a:rPr lang="en-US" altLang="ko-KR" sz="1400" u="none" strike="noStrike" dirty="0">
                          <a:effectLst/>
                        </a:rPr>
                        <a:t>11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19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사망</a:t>
                      </a:r>
                      <a:r>
                        <a:rPr lang="en-US" altLang="ko-KR" sz="1400" u="none" strike="noStrike" dirty="0">
                          <a:effectLst/>
                        </a:rPr>
                        <a:t>5</a:t>
                      </a:r>
                      <a:r>
                        <a:rPr lang="ko-KR" altLang="en-US" sz="1400" u="none" strike="noStrike" dirty="0">
                          <a:effectLst/>
                        </a:rPr>
                        <a:t>일전 </a:t>
                      </a:r>
                      <a:r>
                        <a:rPr lang="en-US" altLang="ko-KR" sz="1400" u="none" strike="noStrike" dirty="0">
                          <a:effectLst/>
                        </a:rPr>
                        <a:t>15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56</a:t>
                      </a:r>
                      <a:r>
                        <a:rPr lang="ko-KR" altLang="en-US" sz="1400" u="none" strike="noStrike" dirty="0">
                          <a:effectLst/>
                        </a:rPr>
                        <a:t>분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4128659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497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904908"/>
              </p:ext>
            </p:extLst>
          </p:nvPr>
        </p:nvGraphicFramePr>
        <p:xfrm>
          <a:off x="255638" y="365126"/>
          <a:ext cx="11680724" cy="599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905">
                  <a:extLst>
                    <a:ext uri="{9D8B030D-6E8A-4147-A177-3AD203B41FA5}">
                      <a16:colId xmlns:a16="http://schemas.microsoft.com/office/drawing/2014/main" val="2560210852"/>
                    </a:ext>
                  </a:extLst>
                </a:gridCol>
                <a:gridCol w="879572">
                  <a:extLst>
                    <a:ext uri="{9D8B030D-6E8A-4147-A177-3AD203B41FA5}">
                      <a16:colId xmlns:a16="http://schemas.microsoft.com/office/drawing/2014/main" val="2647514995"/>
                    </a:ext>
                  </a:extLst>
                </a:gridCol>
                <a:gridCol w="703657">
                  <a:extLst>
                    <a:ext uri="{9D8B030D-6E8A-4147-A177-3AD203B41FA5}">
                      <a16:colId xmlns:a16="http://schemas.microsoft.com/office/drawing/2014/main" val="3217040117"/>
                    </a:ext>
                  </a:extLst>
                </a:gridCol>
                <a:gridCol w="650884">
                  <a:extLst>
                    <a:ext uri="{9D8B030D-6E8A-4147-A177-3AD203B41FA5}">
                      <a16:colId xmlns:a16="http://schemas.microsoft.com/office/drawing/2014/main" val="3275303078"/>
                    </a:ext>
                  </a:extLst>
                </a:gridCol>
                <a:gridCol w="334237">
                  <a:extLst>
                    <a:ext uri="{9D8B030D-6E8A-4147-A177-3AD203B41FA5}">
                      <a16:colId xmlns:a16="http://schemas.microsoft.com/office/drawing/2014/main" val="2850875606"/>
                    </a:ext>
                  </a:extLst>
                </a:gridCol>
                <a:gridCol w="510152">
                  <a:extLst>
                    <a:ext uri="{9D8B030D-6E8A-4147-A177-3AD203B41FA5}">
                      <a16:colId xmlns:a16="http://schemas.microsoft.com/office/drawing/2014/main" val="1350691423"/>
                    </a:ext>
                  </a:extLst>
                </a:gridCol>
                <a:gridCol w="721250">
                  <a:extLst>
                    <a:ext uri="{9D8B030D-6E8A-4147-A177-3AD203B41FA5}">
                      <a16:colId xmlns:a16="http://schemas.microsoft.com/office/drawing/2014/main" val="18838740"/>
                    </a:ext>
                  </a:extLst>
                </a:gridCol>
                <a:gridCol w="861981">
                  <a:extLst>
                    <a:ext uri="{9D8B030D-6E8A-4147-A177-3AD203B41FA5}">
                      <a16:colId xmlns:a16="http://schemas.microsoft.com/office/drawing/2014/main" val="3410095384"/>
                    </a:ext>
                  </a:extLst>
                </a:gridCol>
                <a:gridCol w="6541086">
                  <a:extLst>
                    <a:ext uri="{9D8B030D-6E8A-4147-A177-3AD203B41FA5}">
                      <a16:colId xmlns:a16="http://schemas.microsoft.com/office/drawing/2014/main" val="1815081880"/>
                    </a:ext>
                  </a:extLst>
                </a:gridCol>
              </a:tblGrid>
              <a:tr h="2548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effectLst/>
                        </a:rPr>
                        <a:t>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서울행법</a:t>
                      </a:r>
                      <a:r>
                        <a:rPr lang="en-US" altLang="ko-KR" sz="1400" u="none" strike="noStrike">
                          <a:effectLst/>
                        </a:rPr>
                        <a:t>2012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13016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서울고법 </a:t>
                      </a:r>
                      <a:r>
                        <a:rPr lang="en-US" altLang="ko-KR" sz="1400" u="none" strike="noStrike">
                          <a:effectLst/>
                        </a:rPr>
                        <a:t>2013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20457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52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건설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뇌경색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effectLst/>
                        </a:rPr>
                        <a:t>77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r>
                        <a:rPr lang="en-US" altLang="ko-KR" sz="1400" u="none" strike="noStrike" dirty="0">
                          <a:effectLst/>
                        </a:rPr>
                        <a:t>/</a:t>
                      </a:r>
                      <a:r>
                        <a:rPr lang="ko-KR" altLang="en-US" sz="1400" u="none" strike="noStrike" dirty="0">
                          <a:effectLst/>
                        </a:rPr>
                        <a:t>주</a:t>
                      </a:r>
                      <a:r>
                        <a:rPr lang="en-US" altLang="ko-KR" sz="1400" u="none" strike="noStrike" dirty="0">
                          <a:effectLst/>
                        </a:rPr>
                        <a:t>, 10</a:t>
                      </a:r>
                      <a:r>
                        <a:rPr lang="ko-KR" altLang="en-US" sz="1400" u="none" strike="noStrike" dirty="0">
                          <a:effectLst/>
                        </a:rPr>
                        <a:t>일간 연속 근무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3945220230"/>
                  </a:ext>
                </a:extLst>
              </a:tr>
              <a:tr h="2548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서울행법</a:t>
                      </a:r>
                      <a:r>
                        <a:rPr lang="en-US" altLang="ko-KR" sz="1400" u="none" strike="noStrike">
                          <a:effectLst/>
                        </a:rPr>
                        <a:t>2012</a:t>
                      </a:r>
                      <a:r>
                        <a:rPr lang="ko-KR" altLang="en-US" sz="1400" u="none" strike="noStrike">
                          <a:effectLst/>
                        </a:rPr>
                        <a:t>구단</a:t>
                      </a:r>
                      <a:r>
                        <a:rPr lang="en-US" altLang="ko-KR" sz="1400" u="none" strike="noStrike">
                          <a:effectLst/>
                        </a:rPr>
                        <a:t>27629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서울고법</a:t>
                      </a:r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4629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두</a:t>
                      </a:r>
                      <a:r>
                        <a:rPr lang="en-US" altLang="ko-KR" sz="1400" u="none" strike="noStrike">
                          <a:effectLst/>
                        </a:rPr>
                        <a:t>1830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55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서울도시철도공사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뇌경색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입환작업 건수가 증가 </a:t>
                      </a:r>
                      <a:r>
                        <a:rPr lang="en-US" altLang="ko-KR" sz="1400" u="none" strike="noStrike">
                          <a:effectLst/>
                        </a:rPr>
                        <a:t>(</a:t>
                      </a:r>
                      <a:r>
                        <a:rPr lang="ko-KR" altLang="en-US" sz="1400" u="none" strike="noStrike">
                          <a:effectLst/>
                        </a:rPr>
                        <a:t>근무일 평균 </a:t>
                      </a:r>
                      <a:r>
                        <a:rPr lang="en-US" altLang="ko-KR" sz="1400" u="none" strike="noStrike">
                          <a:effectLst/>
                        </a:rPr>
                        <a:t>11</a:t>
                      </a:r>
                      <a:r>
                        <a:rPr lang="ko-KR" altLang="en-US" sz="1400" u="none" strike="noStrike">
                          <a:effectLst/>
                        </a:rPr>
                        <a:t>월 </a:t>
                      </a:r>
                      <a:r>
                        <a:rPr lang="en-US" altLang="ko-KR" sz="1400" u="none" strike="noStrike">
                          <a:effectLst/>
                        </a:rPr>
                        <a:t>2.2</a:t>
                      </a:r>
                      <a:r>
                        <a:rPr lang="ko-KR" altLang="en-US" sz="1400" u="none" strike="noStrike">
                          <a:effectLst/>
                        </a:rPr>
                        <a:t>건</a:t>
                      </a:r>
                      <a:r>
                        <a:rPr lang="en-US" altLang="ko-KR" sz="1400" u="none" strike="noStrike">
                          <a:effectLst/>
                        </a:rPr>
                        <a:t>, 12</a:t>
                      </a:r>
                      <a:r>
                        <a:rPr lang="ko-KR" altLang="en-US" sz="1400" u="none" strike="noStrike">
                          <a:effectLst/>
                        </a:rPr>
                        <a:t>월 </a:t>
                      </a:r>
                      <a:r>
                        <a:rPr lang="en-US" altLang="ko-KR" sz="1400" u="none" strike="noStrike">
                          <a:effectLst/>
                        </a:rPr>
                        <a:t>4.7</a:t>
                      </a:r>
                      <a:r>
                        <a:rPr lang="ko-KR" altLang="en-US" sz="1400" u="none" strike="noStrike">
                          <a:effectLst/>
                        </a:rPr>
                        <a:t>건</a:t>
                      </a:r>
                      <a:r>
                        <a:rPr lang="en-US" altLang="ko-KR" sz="1400" u="none" strike="noStrike">
                          <a:effectLst/>
                        </a:rPr>
                        <a:t>), 3</a:t>
                      </a:r>
                      <a:r>
                        <a:rPr lang="ko-KR" altLang="en-US" sz="1400" u="none" strike="noStrike">
                          <a:effectLst/>
                        </a:rPr>
                        <a:t>조 </a:t>
                      </a:r>
                      <a:r>
                        <a:rPr lang="en-US" altLang="ko-KR" sz="1400" u="none" strike="noStrike">
                          <a:effectLst/>
                        </a:rPr>
                        <a:t>2</a:t>
                      </a:r>
                      <a:r>
                        <a:rPr lang="ko-KR" altLang="en-US" sz="1400" u="none" strike="noStrike">
                          <a:effectLst/>
                        </a:rPr>
                        <a:t>교대 근무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518710670"/>
                  </a:ext>
                </a:extLst>
              </a:tr>
              <a:tr h="2548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12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서울행법</a:t>
                      </a:r>
                      <a:r>
                        <a:rPr lang="en-US" altLang="ko-KR" sz="1400" u="none" strike="noStrike">
                          <a:effectLst/>
                        </a:rPr>
                        <a:t>2013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13495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서울고법</a:t>
                      </a:r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51793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두</a:t>
                      </a:r>
                      <a:r>
                        <a:rPr lang="en-US" altLang="ko-KR" sz="1400" u="none" strike="noStrike">
                          <a:effectLst/>
                        </a:rPr>
                        <a:t>37655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통신설비회사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지주막하출혈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최근 일주일 업무량 증가로 초과근무 </a:t>
                      </a:r>
                      <a:r>
                        <a:rPr lang="en-US" altLang="ko-KR" sz="1400" u="none" strike="noStrike" dirty="0">
                          <a:effectLst/>
                        </a:rPr>
                        <a:t>19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r>
                        <a:rPr lang="en-US" altLang="ko-KR" sz="1400" u="none" strike="noStrike" dirty="0">
                          <a:effectLst/>
                        </a:rPr>
                        <a:t>50</a:t>
                      </a:r>
                      <a:r>
                        <a:rPr lang="ko-KR" altLang="en-US" sz="1400" u="none" strike="noStrike" dirty="0">
                          <a:effectLst/>
                        </a:rPr>
                        <a:t>분 </a:t>
                      </a:r>
                      <a:r>
                        <a:rPr lang="en-US" altLang="ko-KR" sz="1400" u="none" strike="noStrike" dirty="0">
                          <a:effectLst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</a:rPr>
                        <a:t>이 중 휴일근무 </a:t>
                      </a:r>
                      <a:r>
                        <a:rPr lang="en-US" altLang="ko-KR" sz="1400" u="none" strike="noStrike" dirty="0">
                          <a:effectLst/>
                        </a:rPr>
                        <a:t>10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30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)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2966259432"/>
                  </a:ext>
                </a:extLst>
              </a:tr>
              <a:tr h="2548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21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52596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서울고법</a:t>
                      </a:r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39202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39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품질관리 및 영업관리 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뇌간부출혈</a:t>
                      </a:r>
                      <a:r>
                        <a:rPr lang="en-US" altLang="ko-KR" sz="1400" u="none" strike="noStrike">
                          <a:effectLst/>
                        </a:rPr>
                        <a:t>(</a:t>
                      </a:r>
                      <a:r>
                        <a:rPr lang="ko-KR" altLang="en-US" sz="1400" u="none" strike="noStrike">
                          <a:effectLst/>
                        </a:rPr>
                        <a:t>사망</a:t>
                      </a:r>
                      <a:r>
                        <a:rPr lang="en-US" altLang="ko-KR" sz="1400" u="none" strike="noStrike">
                          <a:effectLst/>
                        </a:rPr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 dirty="0">
                          <a:effectLst/>
                        </a:rPr>
                        <a:t>08:00-17:00</a:t>
                      </a:r>
                      <a:r>
                        <a:rPr lang="ko-KR" altLang="en-US" sz="1400" u="none" strike="noStrike" dirty="0">
                          <a:effectLst/>
                        </a:rPr>
                        <a:t>이나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발병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일전 </a:t>
                      </a:r>
                      <a:r>
                        <a:rPr lang="en-US" altLang="ko-KR" sz="1400" u="none" strike="noStrike" dirty="0">
                          <a:effectLst/>
                        </a:rPr>
                        <a:t>12, 2</a:t>
                      </a:r>
                      <a:r>
                        <a:rPr lang="ko-KR" altLang="en-US" sz="1400" u="none" strike="noStrike" dirty="0">
                          <a:effectLst/>
                        </a:rPr>
                        <a:t>일전 </a:t>
                      </a:r>
                      <a:r>
                        <a:rPr lang="en-US" altLang="ko-KR" sz="1400" u="none" strike="noStrike" dirty="0">
                          <a:effectLst/>
                        </a:rPr>
                        <a:t>14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근무</a:t>
                      </a:r>
                      <a:r>
                        <a:rPr lang="en-US" altLang="ko-KR" sz="1400" u="none" strike="noStrike" dirty="0">
                          <a:effectLst/>
                        </a:rPr>
                        <a:t>. </a:t>
                      </a:r>
                      <a:r>
                        <a:rPr lang="ko-KR" altLang="en-US" sz="1400" u="none" strike="noStrike" dirty="0">
                          <a:effectLst/>
                        </a:rPr>
                        <a:t>발병 전주 </a:t>
                      </a:r>
                      <a:r>
                        <a:rPr lang="en-US" altLang="ko-KR" sz="1400" u="none" strike="noStrike" dirty="0">
                          <a:effectLst/>
                        </a:rPr>
                        <a:t>43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</a:t>
                      </a:r>
                      <a:r>
                        <a:rPr lang="en-US" altLang="ko-KR" sz="1400" u="none" strike="noStrike" dirty="0">
                          <a:effectLst/>
                        </a:rPr>
                        <a:t>21</a:t>
                      </a:r>
                      <a:r>
                        <a:rPr lang="ko-KR" altLang="en-US" sz="1400" u="none" strike="noStrike" dirty="0">
                          <a:effectLst/>
                        </a:rPr>
                        <a:t>분 근무</a:t>
                      </a:r>
                      <a:r>
                        <a:rPr lang="en-US" altLang="ko-KR" sz="1400" u="none" strike="noStrike" dirty="0">
                          <a:effectLst/>
                        </a:rPr>
                        <a:t>. </a:t>
                      </a:r>
                    </a:p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</a:rPr>
                        <a:t>입사후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한달간</a:t>
                      </a:r>
                      <a:r>
                        <a:rPr lang="ko-KR" altLang="en-US" sz="1400" u="none" strike="noStrike" dirty="0">
                          <a:effectLst/>
                        </a:rPr>
                        <a:t> 주당 </a:t>
                      </a:r>
                      <a:r>
                        <a:rPr lang="en-US" altLang="ko-KR" sz="1400" u="none" strike="noStrike" dirty="0">
                          <a:effectLst/>
                        </a:rPr>
                        <a:t>61.5~66.5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근무</a:t>
                      </a:r>
                      <a:r>
                        <a:rPr lang="en-US" altLang="ko-KR" sz="1400" u="none" strike="noStrike" dirty="0">
                          <a:effectLst/>
                        </a:rPr>
                        <a:t>. (64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미만</a:t>
                      </a:r>
                      <a:r>
                        <a:rPr lang="en-US" altLang="ko-KR" sz="1400" u="none" strike="noStrike" dirty="0">
                          <a:effectLst/>
                        </a:rPr>
                        <a:t>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119583078"/>
                  </a:ext>
                </a:extLst>
              </a:tr>
              <a:tr h="3398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창원지법</a:t>
                      </a:r>
                      <a:r>
                        <a:rPr lang="en-US" altLang="ko-KR" sz="1400" u="none" strike="noStrike">
                          <a:effectLst/>
                        </a:rPr>
                        <a:t>2011</a:t>
                      </a:r>
                      <a:r>
                        <a:rPr lang="ko-KR" altLang="en-US" sz="1400" u="none" strike="noStrike">
                          <a:effectLst/>
                        </a:rPr>
                        <a:t>구단</a:t>
                      </a:r>
                      <a:r>
                        <a:rPr lang="en-US" altLang="ko-KR" sz="1400" u="none" strike="noStrike">
                          <a:effectLst/>
                        </a:rPr>
                        <a:t>2140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부산고법</a:t>
                      </a:r>
                      <a:r>
                        <a:rPr lang="en-US" altLang="ko-KR" sz="1400" u="none" strike="noStrike">
                          <a:effectLst/>
                        </a:rPr>
                        <a:t>9</a:t>
                      </a:r>
                      <a:r>
                        <a:rPr lang="ko-KR" altLang="en-US" sz="1400" u="none" strike="noStrike">
                          <a:effectLst/>
                        </a:rPr>
                        <a:t>창원</a:t>
                      </a:r>
                      <a:r>
                        <a:rPr lang="en-US" altLang="ko-KR" sz="1400" u="none" strike="noStrike">
                          <a:effectLst/>
                        </a:rPr>
                        <a:t>)2013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577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두</a:t>
                      </a:r>
                      <a:r>
                        <a:rPr lang="en-US" altLang="ko-KR" sz="1400" u="none" strike="noStrike">
                          <a:effectLst/>
                        </a:rPr>
                        <a:t>13874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냉동설비제조업무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</a:rPr>
                        <a:t>편마비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자발성뇌출혈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주당 </a:t>
                      </a:r>
                      <a:r>
                        <a:rPr lang="en-US" altLang="ko-KR" sz="1400" u="none" strike="noStrike" dirty="0">
                          <a:effectLst/>
                        </a:rPr>
                        <a:t>51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20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. </a:t>
                      </a:r>
                      <a:r>
                        <a:rPr lang="ko-KR" altLang="en-US" sz="1400" u="none" strike="noStrike" dirty="0">
                          <a:effectLst/>
                        </a:rPr>
                        <a:t>발병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주 내 </a:t>
                      </a:r>
                      <a:r>
                        <a:rPr lang="en-US" altLang="ko-KR" sz="1400" u="none" strike="noStrike" dirty="0">
                          <a:effectLst/>
                        </a:rPr>
                        <a:t>14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30</a:t>
                      </a:r>
                      <a:r>
                        <a:rPr lang="ko-KR" altLang="en-US" sz="1400" u="none" strike="noStrike" dirty="0">
                          <a:effectLst/>
                        </a:rPr>
                        <a:t>분 연장근무</a:t>
                      </a:r>
                      <a:r>
                        <a:rPr lang="en-US" altLang="ko-KR" sz="1400" u="none" strike="noStrike" dirty="0">
                          <a:effectLst/>
                        </a:rPr>
                        <a:t>.</a:t>
                      </a:r>
                      <a:br>
                        <a:rPr lang="en-US" altLang="ko-KR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>
                          <a:effectLst/>
                        </a:rPr>
                        <a:t>발병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개월전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44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30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, 2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개월전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42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 </a:t>
                      </a:r>
                      <a:r>
                        <a:rPr lang="en-US" altLang="ko-KR" sz="1400" u="none" strike="noStrike" dirty="0">
                          <a:effectLst/>
                        </a:rPr>
                        <a:t>30</a:t>
                      </a:r>
                      <a:r>
                        <a:rPr lang="ko-KR" altLang="en-US" sz="1400" u="none" strike="noStrike" dirty="0">
                          <a:effectLst/>
                        </a:rPr>
                        <a:t>분</a:t>
                      </a:r>
                      <a:r>
                        <a:rPr lang="en-US" altLang="ko-KR" sz="1400" u="none" strike="noStrike" dirty="0">
                          <a:effectLst/>
                        </a:rPr>
                        <a:t>, 3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개월전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64</a:t>
                      </a:r>
                      <a:r>
                        <a:rPr lang="ko-KR" altLang="en-US" sz="1400" u="none" strike="noStrike" dirty="0">
                          <a:effectLst/>
                        </a:rPr>
                        <a:t>시간의 연장근무</a:t>
                      </a:r>
                      <a:r>
                        <a:rPr lang="en-US" altLang="ko-KR" sz="1400" u="none" strike="noStrike" dirty="0">
                          <a:effectLst/>
                        </a:rPr>
                        <a:t>.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4015234809"/>
                  </a:ext>
                </a:extLst>
              </a:tr>
              <a:tr h="2548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28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창원지법</a:t>
                      </a:r>
                      <a:r>
                        <a:rPr lang="en-US" altLang="ko-KR" sz="1400" u="none" strike="noStrike">
                          <a:effectLst/>
                        </a:rPr>
                        <a:t>2013</a:t>
                      </a:r>
                      <a:r>
                        <a:rPr lang="ko-KR" altLang="en-US" sz="1400" u="none" strike="noStrike">
                          <a:effectLst/>
                        </a:rPr>
                        <a:t>구단</a:t>
                      </a:r>
                      <a:r>
                        <a:rPr lang="en-US" altLang="ko-KR" sz="1400" u="none" strike="noStrike">
                          <a:effectLst/>
                        </a:rPr>
                        <a:t>827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부산고법</a:t>
                      </a:r>
                      <a:r>
                        <a:rPr lang="en-US" altLang="ko-KR" sz="1400" u="none" strike="noStrike">
                          <a:effectLst/>
                        </a:rPr>
                        <a:t>(</a:t>
                      </a:r>
                      <a:r>
                        <a:rPr lang="ko-KR" altLang="en-US" sz="1400" u="none" strike="noStrike">
                          <a:effectLst/>
                        </a:rPr>
                        <a:t>창원</a:t>
                      </a:r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11116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46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철구조물 및 샤시 제작</a:t>
                      </a:r>
                      <a:r>
                        <a:rPr lang="en-US" altLang="ko-KR" sz="1400" u="none" strike="noStrike">
                          <a:effectLst/>
                        </a:rPr>
                        <a:t>, </a:t>
                      </a:r>
                      <a:r>
                        <a:rPr lang="ko-KR" altLang="en-US" sz="1400" u="none" strike="noStrike">
                          <a:effectLst/>
                        </a:rPr>
                        <a:t>설치 업체의 부장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뇌경색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발병 전 </a:t>
                      </a:r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ko-KR" altLang="en-US" sz="1400" u="none" strike="noStrike" dirty="0">
                          <a:effectLst/>
                        </a:rPr>
                        <a:t>주일 내에 </a:t>
                      </a:r>
                      <a:r>
                        <a:rPr lang="en-US" altLang="ko-KR" sz="1400" u="none" strike="noStrike" dirty="0">
                          <a:effectLst/>
                        </a:rPr>
                        <a:t>2</a:t>
                      </a:r>
                      <a:r>
                        <a:rPr lang="ko-KR" altLang="en-US" sz="1400" u="none" strike="noStrike" dirty="0">
                          <a:effectLst/>
                        </a:rPr>
                        <a:t>일 </a:t>
                      </a:r>
                      <a:r>
                        <a:rPr lang="en-US" altLang="ko-KR" sz="1400" u="none" strike="noStrike" dirty="0">
                          <a:effectLst/>
                        </a:rPr>
                        <a:t>22</a:t>
                      </a:r>
                      <a:r>
                        <a:rPr lang="ko-KR" altLang="en-US" sz="1400" u="none" strike="noStrike" dirty="0">
                          <a:effectLst/>
                        </a:rPr>
                        <a:t>시까지 근무</a:t>
                      </a:r>
                      <a:r>
                        <a:rPr lang="en-US" altLang="ko-KR" sz="1400" u="none" strike="noStrike" dirty="0">
                          <a:effectLst/>
                        </a:rPr>
                        <a:t>, 1</a:t>
                      </a:r>
                      <a:r>
                        <a:rPr lang="ko-KR" altLang="en-US" sz="1400" u="none" strike="noStrike" dirty="0">
                          <a:effectLst/>
                        </a:rPr>
                        <a:t>개월간 휴무일 없이 근무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4069012272"/>
                  </a:ext>
                </a:extLst>
              </a:tr>
              <a:tr h="3398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33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서울행정</a:t>
                      </a:r>
                      <a:r>
                        <a:rPr lang="en-US" altLang="ko-KR" sz="1400" u="none" strike="noStrike">
                          <a:effectLst/>
                        </a:rPr>
                        <a:t>2012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13832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서울고법 </a:t>
                      </a:r>
                      <a:r>
                        <a:rPr lang="en-US" altLang="ko-KR" sz="1400" u="none" strike="noStrike">
                          <a:effectLst/>
                        </a:rPr>
                        <a:t>2013</a:t>
                      </a:r>
                      <a:r>
                        <a:rPr lang="ko-KR" altLang="en-US" sz="1400" u="none" strike="noStrike">
                          <a:effectLst/>
                        </a:rPr>
                        <a:t>누 </a:t>
                      </a:r>
                      <a:r>
                        <a:rPr lang="en-US" altLang="ko-KR" sz="1400" u="none" strike="noStrike">
                          <a:effectLst/>
                        </a:rPr>
                        <a:t>26677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두</a:t>
                      </a:r>
                      <a:r>
                        <a:rPr lang="en-US" altLang="ko-KR" sz="1400" u="none" strike="noStrike">
                          <a:effectLst/>
                        </a:rPr>
                        <a:t>13652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45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조경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</a:rPr>
                        <a:t>소뇌출혈</a:t>
                      </a:r>
                      <a:br>
                        <a:rPr lang="ko-KR" altLang="en-US" sz="1400" u="none" strike="noStrike" dirty="0">
                          <a:effectLst/>
                        </a:rPr>
                      </a:br>
                      <a:r>
                        <a:rPr lang="ko-KR" altLang="en-US" sz="1400" u="none" strike="noStrike" dirty="0" err="1">
                          <a:effectLst/>
                        </a:rPr>
                        <a:t>뇌연수마비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</a:rPr>
                        <a:t>발병전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26</a:t>
                      </a:r>
                      <a:r>
                        <a:rPr lang="ko-KR" altLang="en-US" sz="1400" u="none" strike="noStrike" dirty="0">
                          <a:effectLst/>
                        </a:rPr>
                        <a:t>일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연속근무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(07:00~17:00)</a:t>
                      </a:r>
                      <a:br>
                        <a:rPr lang="en-US" altLang="ko-KR" sz="1400" u="none" strike="noStrike" dirty="0">
                          <a:effectLst/>
                        </a:rPr>
                      </a:br>
                      <a:r>
                        <a:rPr lang="en-US" altLang="ko-KR" sz="1400" u="none" strike="noStrike" dirty="0">
                          <a:effectLst/>
                        </a:rPr>
                        <a:t>26</a:t>
                      </a:r>
                      <a:r>
                        <a:rPr lang="ko-KR" altLang="en-US" sz="1400" u="none" strike="noStrike" dirty="0">
                          <a:effectLst/>
                        </a:rPr>
                        <a:t>일 중 </a:t>
                      </a:r>
                      <a:r>
                        <a:rPr lang="en-US" altLang="ko-KR" sz="1400" u="none" strike="noStrike" dirty="0">
                          <a:effectLst/>
                        </a:rPr>
                        <a:t>11</a:t>
                      </a:r>
                      <a:r>
                        <a:rPr lang="ko-KR" altLang="en-US" sz="1400" u="none" strike="noStrike" dirty="0">
                          <a:effectLst/>
                        </a:rPr>
                        <a:t>일은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추가근무</a:t>
                      </a:r>
                      <a:r>
                        <a:rPr lang="ko-KR" altLang="en-US" sz="1400" u="none" strike="noStrike" dirty="0">
                          <a:effectLst/>
                        </a:rPr>
                        <a:t> </a:t>
                      </a:r>
                      <a:r>
                        <a:rPr lang="en-US" altLang="ko-KR" sz="1400" u="none" strike="noStrike" dirty="0">
                          <a:effectLst/>
                        </a:rPr>
                        <a:t>(19:00~21:00) </a:t>
                      </a:r>
                      <a:r>
                        <a:rPr lang="ko-KR" altLang="en-US" sz="1400" u="none" strike="noStrike" dirty="0">
                          <a:effectLst/>
                        </a:rPr>
                        <a:t>육체적 정신적 피로 상황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2301711270"/>
                  </a:ext>
                </a:extLst>
              </a:tr>
              <a:tr h="2548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35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서울행정 </a:t>
                      </a:r>
                      <a:r>
                        <a:rPr lang="en-US" altLang="ko-KR" sz="1400" u="none" strike="noStrike">
                          <a:effectLst/>
                        </a:rPr>
                        <a:t>2013</a:t>
                      </a:r>
                      <a:r>
                        <a:rPr lang="ko-KR" altLang="en-US" sz="1400" u="none" strike="noStrike">
                          <a:effectLst/>
                        </a:rPr>
                        <a:t>구합</a:t>
                      </a:r>
                      <a:r>
                        <a:rPr lang="en-US" altLang="ko-KR" sz="1400" u="none" strike="noStrike">
                          <a:effectLst/>
                        </a:rPr>
                        <a:t>55680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서울고법 </a:t>
                      </a:r>
                      <a:r>
                        <a:rPr lang="en-US" altLang="ko-KR" sz="1400" u="none" strike="noStrike">
                          <a:effectLst/>
                        </a:rPr>
                        <a:t>2014</a:t>
                      </a:r>
                      <a:r>
                        <a:rPr lang="ko-KR" altLang="en-US" sz="1400" u="none" strike="noStrike">
                          <a:effectLst/>
                        </a:rPr>
                        <a:t>누</a:t>
                      </a:r>
                      <a:r>
                        <a:rPr lang="en-US" altLang="ko-KR" sz="1400" u="none" strike="noStrike">
                          <a:effectLst/>
                        </a:rPr>
                        <a:t>42973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400" u="none" strike="noStrike">
                          <a:effectLst/>
                        </a:rPr>
                        <a:t>2015</a:t>
                      </a:r>
                      <a:r>
                        <a:rPr lang="ko-KR" altLang="en-US" sz="1400" u="none" strike="noStrike">
                          <a:effectLst/>
                        </a:rPr>
                        <a:t>두</a:t>
                      </a:r>
                      <a:r>
                        <a:rPr lang="en-US" altLang="ko-KR" sz="1400" u="none" strike="noStrike">
                          <a:effectLst/>
                        </a:rPr>
                        <a:t>45120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남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제조업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</a:rPr>
                        <a:t>뇌내출혈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주야 </a:t>
                      </a:r>
                      <a:r>
                        <a:rPr lang="en-US" altLang="ko-KR" sz="1400" u="none" strike="noStrike" dirty="0">
                          <a:effectLst/>
                        </a:rPr>
                        <a:t>2</a:t>
                      </a:r>
                      <a:r>
                        <a:rPr lang="ko-KR" altLang="en-US" sz="1400" u="none" strike="noStrike" dirty="0">
                          <a:effectLst/>
                        </a:rPr>
                        <a:t>교대 업무 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재해발생전</a:t>
                      </a:r>
                      <a:r>
                        <a:rPr lang="en-US" altLang="ko-KR" sz="1400" u="none" strike="noStrike" dirty="0">
                          <a:effectLst/>
                        </a:rPr>
                        <a:t>3</a:t>
                      </a:r>
                      <a:r>
                        <a:rPr lang="ko-KR" altLang="en-US" sz="1400" u="none" strike="noStrike" dirty="0">
                          <a:effectLst/>
                        </a:rPr>
                        <a:t>일 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연속근무</a:t>
                      </a:r>
                      <a:r>
                        <a:rPr lang="en-US" altLang="ko-KR" sz="1400" u="none" strike="noStrike" dirty="0">
                          <a:effectLst/>
                        </a:rPr>
                        <a:t>(</a:t>
                      </a:r>
                      <a:r>
                        <a:rPr lang="ko-KR" altLang="en-US" sz="1400" u="none" strike="noStrike" dirty="0">
                          <a:effectLst/>
                        </a:rPr>
                        <a:t>주간</a:t>
                      </a:r>
                      <a:r>
                        <a:rPr lang="en-US" altLang="ko-KR" sz="1400" u="none" strike="noStrike" dirty="0">
                          <a:effectLst/>
                        </a:rPr>
                        <a:t>,</a:t>
                      </a:r>
                      <a:r>
                        <a:rPr lang="ko-KR" altLang="en-US" sz="1400" u="none" strike="noStrike" dirty="0" err="1">
                          <a:effectLst/>
                        </a:rPr>
                        <a:t>휴일주간</a:t>
                      </a:r>
                      <a:r>
                        <a:rPr lang="en-US" altLang="ko-KR" sz="1400" u="none" strike="noStrike" dirty="0">
                          <a:effectLst/>
                        </a:rPr>
                        <a:t>,</a:t>
                      </a:r>
                      <a:r>
                        <a:rPr lang="ko-KR" altLang="en-US" sz="1400" u="none" strike="noStrike" dirty="0">
                          <a:effectLst/>
                        </a:rPr>
                        <a:t>야간</a:t>
                      </a:r>
                      <a:r>
                        <a:rPr lang="en-US" altLang="ko-KR" sz="1400" u="none" strike="noStrike" dirty="0">
                          <a:effectLst/>
                        </a:rPr>
                        <a:t>)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930" marR="2930" marT="2930" marB="0" anchor="ctr"/>
                </a:tc>
                <a:extLst>
                  <a:ext uri="{0D108BD9-81ED-4DB2-BD59-A6C34878D82A}">
                    <a16:rowId xmlns:a16="http://schemas.microsoft.com/office/drawing/2014/main" val="128311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8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E300B-0B7F-4B41-AEF5-8381DFDD0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dirty="0"/>
              <a:t>노동시간의 불규칙성과 </a:t>
            </a:r>
            <a:br>
              <a:rPr lang="en-US" altLang="ko-KR" sz="4800" dirty="0"/>
            </a:br>
            <a:r>
              <a:rPr lang="ko-KR" altLang="en-US" sz="4800" dirty="0"/>
              <a:t>탄력근로제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CBA46BAB-6C31-49D4-8AB0-EEE99B135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797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05CED8-8704-40DA-BA4C-68533211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5EECA-7B38-4A47-B141-0E6B2C27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altLang="ko-KR" dirty="0"/>
              <a:t>49</a:t>
            </a:r>
            <a:r>
              <a:rPr lang="ko-KR" altLang="en-US" dirty="0"/>
              <a:t>세의 병원 시설과 차장으로 원칙적으로 </a:t>
            </a:r>
            <a:r>
              <a:rPr lang="en-US" altLang="ko-KR" dirty="0"/>
              <a:t>9</a:t>
            </a:r>
            <a:r>
              <a:rPr lang="ko-KR" altLang="en-US" dirty="0"/>
              <a:t>시부터 </a:t>
            </a:r>
            <a:r>
              <a:rPr lang="en-US" altLang="ko-KR" dirty="0"/>
              <a:t>18</a:t>
            </a:r>
            <a:r>
              <a:rPr lang="ko-KR" altLang="en-US" dirty="0"/>
              <a:t>시까지 주 </a:t>
            </a:r>
            <a:r>
              <a:rPr lang="en-US" altLang="ko-KR" dirty="0"/>
              <a:t>5</a:t>
            </a:r>
            <a:r>
              <a:rPr lang="ko-KR" altLang="en-US" dirty="0"/>
              <a:t>일 근무이나</a:t>
            </a:r>
            <a:r>
              <a:rPr lang="en-US" altLang="ko-KR" dirty="0"/>
              <a:t>, </a:t>
            </a:r>
            <a:r>
              <a:rPr lang="ko-KR" altLang="en-US" dirty="0"/>
              <a:t>시설과 직원 </a:t>
            </a:r>
            <a:r>
              <a:rPr lang="en-US" altLang="ko-KR" dirty="0"/>
              <a:t>4</a:t>
            </a:r>
            <a:r>
              <a:rPr lang="ko-KR" altLang="en-US" dirty="0"/>
              <a:t>명이 야간 당직근무를 맡아 한 달에 </a:t>
            </a:r>
            <a:r>
              <a:rPr lang="en-US" altLang="ko-KR" dirty="0"/>
              <a:t>7,8</a:t>
            </a:r>
            <a:r>
              <a:rPr lang="ko-KR" altLang="en-US" dirty="0"/>
              <a:t>일 야간 당직을 섬</a:t>
            </a:r>
            <a:r>
              <a:rPr lang="en-US" altLang="ko-KR" dirty="0"/>
              <a:t>.</a:t>
            </a:r>
            <a:r>
              <a:rPr lang="ko-KR" altLang="en-US" dirty="0"/>
              <a:t> 야간 당직 업무는 회사에서 발생하는 폐수 처리</a:t>
            </a:r>
            <a:r>
              <a:rPr lang="en-US" altLang="ko-KR" dirty="0"/>
              <a:t>, </a:t>
            </a:r>
            <a:r>
              <a:rPr lang="ko-KR" altLang="en-US" dirty="0"/>
              <a:t>응급실 </a:t>
            </a:r>
            <a:r>
              <a:rPr lang="ko-KR" altLang="en-US" dirty="0" err="1"/>
              <a:t>난동환자</a:t>
            </a:r>
            <a:r>
              <a:rPr lang="ko-KR" altLang="en-US" dirty="0"/>
              <a:t> 대비 비상 대기 등 편히 쉴 수 있는 업무가 아님</a:t>
            </a:r>
            <a:r>
              <a:rPr lang="en-US" altLang="ko-KR" dirty="0"/>
              <a:t>. </a:t>
            </a:r>
            <a:r>
              <a:rPr lang="ko-KR" altLang="en-US" dirty="0"/>
              <a:t>야간 당직 후 익일은 통상 휴무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r>
              <a:rPr lang="ko-KR" altLang="en-US" dirty="0">
                <a:solidFill>
                  <a:srgbClr val="FF0000"/>
                </a:solidFill>
              </a:rPr>
              <a:t>상병 발생 전날 야간 당직 업무 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직원식당 </a:t>
            </a:r>
            <a:r>
              <a:rPr lang="ko-KR" altLang="en-US" dirty="0" err="1">
                <a:solidFill>
                  <a:srgbClr val="FF0000"/>
                </a:solidFill>
              </a:rPr>
              <a:t>폐수배관</a:t>
            </a:r>
            <a:r>
              <a:rPr lang="ko-KR" altLang="en-US" dirty="0">
                <a:solidFill>
                  <a:srgbClr val="FF0000"/>
                </a:solidFill>
              </a:rPr>
              <a:t> 긴급 보수 작업으로 인하여 퇴근하지 못하고 계속 근무하다가 </a:t>
            </a:r>
            <a:r>
              <a:rPr lang="en-US" altLang="ko-KR" dirty="0">
                <a:solidFill>
                  <a:srgbClr val="FF0000"/>
                </a:solidFill>
              </a:rPr>
              <a:t>17</a:t>
            </a:r>
            <a:r>
              <a:rPr lang="ko-KR" altLang="en-US" dirty="0">
                <a:solidFill>
                  <a:srgbClr val="FF0000"/>
                </a:solidFill>
              </a:rPr>
              <a:t>시</a:t>
            </a:r>
            <a:r>
              <a:rPr lang="en-US" altLang="ko-KR" dirty="0">
                <a:solidFill>
                  <a:srgbClr val="FF0000"/>
                </a:solidFill>
              </a:rPr>
              <a:t>~19</a:t>
            </a:r>
            <a:r>
              <a:rPr lang="ko-KR" altLang="en-US" dirty="0">
                <a:solidFill>
                  <a:srgbClr val="FF0000"/>
                </a:solidFill>
              </a:rPr>
              <a:t>시 부서장 참석 회의 참가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이후 회식</a:t>
            </a:r>
            <a:r>
              <a:rPr lang="ko-KR" altLang="en-US" dirty="0"/>
              <a:t>에서 저녁 식사 및 음주를 한 후 당구장에서 뇌경색 발생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총 </a:t>
            </a:r>
            <a:r>
              <a:rPr lang="en-US" altLang="ko-KR" dirty="0">
                <a:solidFill>
                  <a:srgbClr val="FF0000"/>
                </a:solidFill>
              </a:rPr>
              <a:t>34</a:t>
            </a:r>
            <a:r>
              <a:rPr lang="ko-KR" altLang="en-US" dirty="0">
                <a:solidFill>
                  <a:srgbClr val="FF0000"/>
                </a:solidFill>
              </a:rPr>
              <a:t>시간 연속근무 후 발병한 뇌경색</a:t>
            </a:r>
            <a:r>
              <a:rPr lang="ko-KR" altLang="en-US" dirty="0"/>
              <a:t>을 공단에서 </a:t>
            </a:r>
            <a:r>
              <a:rPr lang="ko-KR" altLang="en-US" dirty="0" err="1"/>
              <a:t>불승인하였으나</a:t>
            </a:r>
            <a:r>
              <a:rPr lang="ko-KR" altLang="en-US" dirty="0"/>
              <a:t> 법원에서 인정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83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54C76-3510-4EF2-8741-A1CB1200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B25EC-1280-4568-85EC-E3E829E19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705"/>
            <a:ext cx="10515600" cy="5306560"/>
          </a:xfrm>
        </p:spPr>
        <p:txBody>
          <a:bodyPr>
            <a:normAutofit/>
          </a:bodyPr>
          <a:lstStyle/>
          <a:p>
            <a:pPr fontAlgn="base"/>
            <a:r>
              <a:rPr lang="ko-KR" altLang="en-US" dirty="0"/>
              <a:t>자동차회사를 상대로 차량무선인터넷서비스 시스템</a:t>
            </a:r>
            <a:r>
              <a:rPr lang="en-US" altLang="ko-KR" dirty="0"/>
              <a:t>, </a:t>
            </a:r>
            <a:r>
              <a:rPr lang="ko-KR" altLang="en-US" dirty="0"/>
              <a:t>차량 계기판 등의 판매 업무를 하는 </a:t>
            </a:r>
            <a:r>
              <a:rPr lang="en-US" altLang="ko-KR" dirty="0"/>
              <a:t>C</a:t>
            </a:r>
            <a:r>
              <a:rPr lang="ko-KR" altLang="en-US" dirty="0"/>
              <a:t>주식회사 부장으로 자동차회사의  실사 업무 실무 책임자로 근무</a:t>
            </a:r>
            <a:r>
              <a:rPr lang="en-US" altLang="ko-KR" dirty="0"/>
              <a:t>. </a:t>
            </a:r>
          </a:p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사망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일전 자동차회사 실사 </a:t>
            </a:r>
            <a:r>
              <a:rPr lang="ko-KR" altLang="en-US" dirty="0" err="1">
                <a:solidFill>
                  <a:srgbClr val="FF0000"/>
                </a:solidFill>
              </a:rPr>
              <a:t>대응팀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개발팀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실사팀과</a:t>
            </a:r>
            <a:r>
              <a:rPr lang="ko-KR" altLang="en-US" dirty="0">
                <a:solidFill>
                  <a:srgbClr val="FF0000"/>
                </a:solidFill>
              </a:rPr>
              <a:t> 저녁식사를 하는 등 </a:t>
            </a: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시간 </a:t>
            </a:r>
            <a:r>
              <a:rPr lang="en-US" altLang="ko-KR" dirty="0">
                <a:solidFill>
                  <a:srgbClr val="FF0000"/>
                </a:solidFill>
              </a:rPr>
              <a:t>56</a:t>
            </a:r>
            <a:r>
              <a:rPr lang="ko-KR" altLang="en-US" dirty="0">
                <a:solidFill>
                  <a:srgbClr val="FF0000"/>
                </a:solidFill>
              </a:rPr>
              <a:t>분을 근무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사망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일전과 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일전 평택공장 실사로 각 </a:t>
            </a:r>
            <a:r>
              <a:rPr lang="en-US" altLang="ko-KR" dirty="0">
                <a:solidFill>
                  <a:srgbClr val="FF0000"/>
                </a:solidFill>
              </a:rPr>
              <a:t>11</a:t>
            </a:r>
            <a:r>
              <a:rPr lang="ko-KR" altLang="en-US" dirty="0">
                <a:solidFill>
                  <a:srgbClr val="FF0000"/>
                </a:solidFill>
              </a:rPr>
              <a:t>시간 넘게 근무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사망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일전과 전일 연구실 실사 후 회식자리에서 쓰러져 </a:t>
            </a:r>
            <a:r>
              <a:rPr lang="ko-KR" altLang="en-US" dirty="0"/>
              <a:t>병원에 후송하였으나</a:t>
            </a:r>
            <a:r>
              <a:rPr lang="en-US" altLang="ko-KR" dirty="0"/>
              <a:t> </a:t>
            </a:r>
            <a:r>
              <a:rPr lang="ko-KR" altLang="en-US" dirty="0" err="1"/>
              <a:t>사인미</a:t>
            </a:r>
            <a:r>
              <a:rPr lang="en-US" altLang="ko-KR" dirty="0"/>
              <a:t> </a:t>
            </a:r>
            <a:r>
              <a:rPr lang="ko-KR" altLang="en-US" dirty="0"/>
              <a:t>상으로 사망</a:t>
            </a:r>
            <a:r>
              <a:rPr lang="en-US" altLang="ko-KR" dirty="0"/>
              <a:t>. </a:t>
            </a:r>
          </a:p>
          <a:p>
            <a:pPr fontAlgn="base"/>
            <a:r>
              <a:rPr lang="ko-KR" altLang="en-US" dirty="0" err="1">
                <a:solidFill>
                  <a:srgbClr val="FF0000"/>
                </a:solidFill>
              </a:rPr>
              <a:t>사망전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12</a:t>
            </a:r>
            <a:r>
              <a:rPr lang="ko-KR" altLang="en-US" dirty="0">
                <a:solidFill>
                  <a:srgbClr val="FF0000"/>
                </a:solidFill>
              </a:rPr>
              <a:t>주 </a:t>
            </a:r>
            <a:r>
              <a:rPr lang="ko-KR" altLang="en-US" dirty="0" err="1">
                <a:solidFill>
                  <a:srgbClr val="FF0000"/>
                </a:solidFill>
              </a:rPr>
              <a:t>주</a:t>
            </a:r>
            <a:r>
              <a:rPr lang="ko-KR" altLang="en-US" dirty="0">
                <a:solidFill>
                  <a:srgbClr val="FF0000"/>
                </a:solidFill>
              </a:rPr>
              <a:t> 평균 </a:t>
            </a:r>
            <a:r>
              <a:rPr lang="en-US" altLang="ko-KR" dirty="0">
                <a:solidFill>
                  <a:srgbClr val="FF0000"/>
                </a:solidFill>
              </a:rPr>
              <a:t>36</a:t>
            </a:r>
            <a:r>
              <a:rPr lang="ko-KR" altLang="en-US" dirty="0">
                <a:solidFill>
                  <a:srgbClr val="FF0000"/>
                </a:solidFill>
              </a:rPr>
              <a:t>시간 </a:t>
            </a:r>
            <a:r>
              <a:rPr lang="en-US" altLang="ko-KR" dirty="0">
                <a:solidFill>
                  <a:srgbClr val="FF0000"/>
                </a:solidFill>
              </a:rPr>
              <a:t>12</a:t>
            </a:r>
            <a:r>
              <a:rPr lang="ko-KR" altLang="en-US" dirty="0">
                <a:solidFill>
                  <a:srgbClr val="FF0000"/>
                </a:solidFill>
              </a:rPr>
              <a:t>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사망 전 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주간 주 평균 </a:t>
            </a:r>
            <a:r>
              <a:rPr lang="en-US" altLang="ko-KR" dirty="0">
                <a:solidFill>
                  <a:srgbClr val="FF0000"/>
                </a:solidFill>
              </a:rPr>
              <a:t>43</a:t>
            </a:r>
            <a:r>
              <a:rPr lang="ko-KR" altLang="en-US" dirty="0">
                <a:solidFill>
                  <a:srgbClr val="FF0000"/>
                </a:solidFill>
              </a:rPr>
              <a:t>시간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사망 전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주 </a:t>
            </a:r>
            <a:r>
              <a:rPr lang="en-US" altLang="ko-KR" dirty="0">
                <a:solidFill>
                  <a:srgbClr val="FF0000"/>
                </a:solidFill>
              </a:rPr>
              <a:t>62</a:t>
            </a:r>
            <a:r>
              <a:rPr lang="ko-KR" altLang="en-US" dirty="0">
                <a:solidFill>
                  <a:srgbClr val="FF0000"/>
                </a:solidFill>
              </a:rPr>
              <a:t>시간 근무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r>
              <a:rPr lang="ko-KR" altLang="en-US" dirty="0"/>
              <a:t>법원은 재해 발생 전 </a:t>
            </a:r>
            <a:r>
              <a:rPr lang="en-US" altLang="ko-KR" dirty="0"/>
              <a:t>1</a:t>
            </a:r>
            <a:r>
              <a:rPr lang="ko-KR" altLang="en-US" dirty="0"/>
              <a:t>주일 동안 맡은 업무의 내용 및 중요성</a:t>
            </a:r>
            <a:r>
              <a:rPr lang="en-US" altLang="ko-KR" dirty="0"/>
              <a:t>, </a:t>
            </a:r>
            <a:r>
              <a:rPr lang="ko-KR" altLang="en-US" dirty="0" err="1"/>
              <a:t>업무시간의</a:t>
            </a:r>
            <a:r>
              <a:rPr lang="ko-KR" altLang="en-US" dirty="0"/>
              <a:t> 급격한 증가</a:t>
            </a:r>
            <a:r>
              <a:rPr lang="en-US" altLang="ko-KR" dirty="0"/>
              <a:t>, </a:t>
            </a:r>
            <a:r>
              <a:rPr lang="ko-KR" altLang="en-US" dirty="0"/>
              <a:t>평소보다 많은 음주량과 과로에 의해 심근경색이 촉발될 수 있는 점 등을 고려해 상당인과관계 인정</a:t>
            </a:r>
            <a:r>
              <a:rPr lang="en-US" altLang="ko-KR" dirty="0"/>
              <a:t>. 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7501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BCAEC4-1020-4DB3-BC83-7E3EE17D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317B14-63E0-44BD-A883-67720F40E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산불감시원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r>
              <a:rPr lang="ko-KR" altLang="en-US" dirty="0">
                <a:solidFill>
                  <a:srgbClr val="FF0000"/>
                </a:solidFill>
              </a:rPr>
              <a:t>채용 후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주 동안 하루도 쉬지 않고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매일 </a:t>
            </a:r>
            <a:r>
              <a:rPr lang="en-US" altLang="ko-KR" dirty="0">
                <a:solidFill>
                  <a:srgbClr val="FF0000"/>
                </a:solidFill>
              </a:rPr>
              <a:t>8</a:t>
            </a:r>
            <a:r>
              <a:rPr lang="ko-KR" altLang="en-US" dirty="0">
                <a:solidFill>
                  <a:srgbClr val="FF0000"/>
                </a:solidFill>
              </a:rPr>
              <a:t>시간 순찰 근무를 했고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주당 </a:t>
            </a:r>
            <a:r>
              <a:rPr lang="en-US" altLang="ko-KR" dirty="0">
                <a:solidFill>
                  <a:srgbClr val="FF0000"/>
                </a:solidFill>
              </a:rPr>
              <a:t>56</a:t>
            </a:r>
            <a:r>
              <a:rPr lang="ko-KR" altLang="en-US" dirty="0">
                <a:solidFill>
                  <a:srgbClr val="FF0000"/>
                </a:solidFill>
              </a:rPr>
              <a:t>시간</a:t>
            </a:r>
            <a:r>
              <a:rPr lang="en-US" altLang="ko-KR" dirty="0">
                <a:solidFill>
                  <a:srgbClr val="FF0000"/>
                </a:solidFill>
              </a:rPr>
              <a:t>, 2</a:t>
            </a:r>
            <a:r>
              <a:rPr lang="ko-KR" altLang="en-US" dirty="0">
                <a:solidFill>
                  <a:srgbClr val="FF0000"/>
                </a:solidFill>
              </a:rPr>
              <a:t>주 근무</a:t>
            </a:r>
            <a:r>
              <a:rPr lang="en-US" altLang="ko-KR" dirty="0">
                <a:solidFill>
                  <a:srgbClr val="FF0000"/>
                </a:solidFill>
              </a:rPr>
              <a:t>), </a:t>
            </a:r>
            <a:r>
              <a:rPr lang="ko-KR" altLang="en-US" dirty="0">
                <a:solidFill>
                  <a:srgbClr val="FF0000"/>
                </a:solidFill>
              </a:rPr>
              <a:t>사건 발생일에는 </a:t>
            </a:r>
            <a:r>
              <a:rPr lang="en-US" altLang="ko-KR" dirty="0">
                <a:solidFill>
                  <a:srgbClr val="FF0000"/>
                </a:solidFill>
              </a:rPr>
              <a:t>15~20kg</a:t>
            </a:r>
            <a:r>
              <a:rPr lang="ko-KR" altLang="en-US" dirty="0">
                <a:solidFill>
                  <a:srgbClr val="FF0000"/>
                </a:solidFill>
              </a:rPr>
              <a:t>의 등짐을 메고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시간 가량의 제방 </a:t>
            </a:r>
            <a:r>
              <a:rPr lang="ko-KR" altLang="en-US" dirty="0" err="1">
                <a:solidFill>
                  <a:srgbClr val="FF0000"/>
                </a:solidFill>
              </a:rPr>
              <a:t>소각작업에</a:t>
            </a:r>
            <a:r>
              <a:rPr lang="ko-KR" altLang="en-US" dirty="0">
                <a:solidFill>
                  <a:srgbClr val="FF0000"/>
                </a:solidFill>
              </a:rPr>
              <a:t> 참여하였다가 쓰러진</a:t>
            </a:r>
            <a:r>
              <a:rPr lang="ko-KR" altLang="en-US" dirty="0"/>
              <a:t> 채 발견됨</a:t>
            </a:r>
            <a:r>
              <a:rPr lang="en-US" altLang="ko-KR" dirty="0"/>
              <a:t>. </a:t>
            </a:r>
            <a:r>
              <a:rPr lang="ko-KR" altLang="en-US" dirty="0"/>
              <a:t>좌측 </a:t>
            </a:r>
            <a:r>
              <a:rPr lang="ko-KR" altLang="en-US" dirty="0" err="1"/>
              <a:t>기저핵부</a:t>
            </a:r>
            <a:r>
              <a:rPr lang="ko-KR" altLang="en-US" dirty="0"/>
              <a:t> </a:t>
            </a:r>
            <a:r>
              <a:rPr lang="ko-KR" altLang="en-US" dirty="0" err="1"/>
              <a:t>뇌내출혈로</a:t>
            </a:r>
            <a:r>
              <a:rPr lang="ko-KR" altLang="en-US" dirty="0"/>
              <a:t> 진단받고</a:t>
            </a:r>
            <a:r>
              <a:rPr lang="en-US" altLang="ko-KR" dirty="0"/>
              <a:t>, </a:t>
            </a:r>
            <a:r>
              <a:rPr lang="ko-KR" altLang="en-US" dirty="0"/>
              <a:t>치료 중 사망</a:t>
            </a:r>
            <a:r>
              <a:rPr lang="en-US" altLang="ko-KR" dirty="0"/>
              <a:t>. </a:t>
            </a:r>
          </a:p>
          <a:p>
            <a:pPr fontAlgn="base"/>
            <a:r>
              <a:rPr lang="ko-KR" altLang="en-US" dirty="0"/>
              <a:t>근로복지공단과 </a:t>
            </a:r>
            <a:r>
              <a:rPr lang="en-US" altLang="ko-KR" dirty="0"/>
              <a:t>1</a:t>
            </a:r>
            <a:r>
              <a:rPr lang="ko-KR" altLang="en-US" dirty="0"/>
              <a:t>심에서는 고혈압 등 기존 질환의 자연 </a:t>
            </a:r>
            <a:r>
              <a:rPr lang="ko-KR" altLang="en-US" dirty="0" err="1"/>
              <a:t>경과적</a:t>
            </a:r>
            <a:r>
              <a:rPr lang="ko-KR" altLang="en-US" dirty="0"/>
              <a:t> 악화로 판단하였으나</a:t>
            </a:r>
            <a:r>
              <a:rPr lang="en-US" altLang="ko-KR" dirty="0"/>
              <a:t>, </a:t>
            </a:r>
            <a:r>
              <a:rPr lang="ko-KR" altLang="en-US" dirty="0"/>
              <a:t>고등법원에서는 망인의 신체적 조건에서 정신적</a:t>
            </a:r>
            <a:r>
              <a:rPr lang="en-US" altLang="ko-KR" dirty="0"/>
              <a:t>, </a:t>
            </a:r>
            <a:r>
              <a:rPr lang="ko-KR" altLang="en-US" dirty="0"/>
              <a:t>육체적 부담을 인정한 사건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05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/>
              <a:t>현장시공</a:t>
            </a:r>
            <a:r>
              <a:rPr lang="ko-KR" altLang="en-US" dirty="0"/>
              <a:t> 기술자문 업무를 하던 </a:t>
            </a:r>
            <a:r>
              <a:rPr lang="en-US" altLang="ko-KR" dirty="0"/>
              <a:t>52</a:t>
            </a:r>
            <a:r>
              <a:rPr lang="ko-KR" altLang="en-US" dirty="0"/>
              <a:t>세 남성으로</a:t>
            </a:r>
            <a:r>
              <a:rPr lang="en-US" altLang="ko-KR" dirty="0"/>
              <a:t>, </a:t>
            </a:r>
            <a:r>
              <a:rPr lang="ko-KR" altLang="en-US" dirty="0"/>
              <a:t>주 업무는 </a:t>
            </a:r>
            <a:r>
              <a:rPr lang="ko-KR" altLang="en-US" dirty="0" err="1"/>
              <a:t>현장시공</a:t>
            </a:r>
            <a:r>
              <a:rPr lang="ko-KR" altLang="en-US" dirty="0"/>
              <a:t> 기술자문</a:t>
            </a:r>
            <a:r>
              <a:rPr lang="en-US" altLang="ko-KR" dirty="0"/>
              <a:t>, </a:t>
            </a:r>
            <a:r>
              <a:rPr lang="ko-KR" altLang="en-US" dirty="0" err="1"/>
              <a:t>신공법</a:t>
            </a:r>
            <a:r>
              <a:rPr lang="ko-KR" altLang="en-US" dirty="0"/>
              <a:t> 개발</a:t>
            </a:r>
            <a:r>
              <a:rPr lang="en-US" altLang="ko-KR" dirty="0"/>
              <a:t>, </a:t>
            </a:r>
            <a:r>
              <a:rPr lang="ko-KR" altLang="en-US" dirty="0"/>
              <a:t>수주 업무 등을 총괄하는 기술이사 업무</a:t>
            </a:r>
            <a:r>
              <a:rPr lang="en-US" altLang="ko-KR" dirty="0"/>
              <a:t>. </a:t>
            </a:r>
          </a:p>
          <a:p>
            <a:pPr fontAlgn="base"/>
            <a:r>
              <a:rPr lang="ko-KR" altLang="en-US" dirty="0"/>
              <a:t>평소 오전 </a:t>
            </a:r>
            <a:r>
              <a:rPr lang="en-US" altLang="ko-KR" dirty="0"/>
              <a:t>7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 출근하여</a:t>
            </a:r>
            <a:r>
              <a:rPr lang="en-US" altLang="ko-KR" dirty="0"/>
              <a:t>, 18</a:t>
            </a:r>
            <a:r>
              <a:rPr lang="ko-KR" altLang="en-US" dirty="0"/>
              <a:t>시 </a:t>
            </a:r>
            <a:r>
              <a:rPr lang="en-US" altLang="ko-KR" dirty="0"/>
              <a:t>30</a:t>
            </a:r>
            <a:r>
              <a:rPr lang="ko-KR" altLang="en-US" dirty="0"/>
              <a:t>분에 퇴근하였는데</a:t>
            </a:r>
            <a:r>
              <a:rPr lang="en-US" altLang="ko-KR" dirty="0"/>
              <a:t>, 20</a:t>
            </a:r>
            <a:r>
              <a:rPr lang="ko-KR" altLang="en-US" dirty="0"/>
              <a:t>시 이후에 퇴근하는 경우와 휴일 근무도 빈번하였음</a:t>
            </a:r>
            <a:r>
              <a:rPr lang="en-US" altLang="ko-KR" dirty="0"/>
              <a:t>. </a:t>
            </a:r>
            <a:r>
              <a:rPr lang="ko-KR" altLang="en-US" dirty="0"/>
              <a:t>개인 특허 관련 문제로</a:t>
            </a:r>
            <a:r>
              <a:rPr lang="en-US" altLang="ko-KR" dirty="0"/>
              <a:t>, </a:t>
            </a:r>
            <a:r>
              <a:rPr lang="ko-KR" altLang="en-US" dirty="0"/>
              <a:t>사직 권고를 받은 상태였음</a:t>
            </a:r>
            <a:r>
              <a:rPr lang="en-US" altLang="ko-KR" dirty="0"/>
              <a:t>. </a:t>
            </a:r>
            <a:r>
              <a:rPr lang="ko-KR" altLang="en-US" dirty="0">
                <a:solidFill>
                  <a:srgbClr val="FF0000"/>
                </a:solidFill>
              </a:rPr>
              <a:t>사건 발생 전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r>
              <a:rPr lang="ko-KR" altLang="en-US" dirty="0">
                <a:solidFill>
                  <a:srgbClr val="FF0000"/>
                </a:solidFill>
              </a:rPr>
              <a:t>일 동안 하루도 쉬지 않고 일함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ko-KR" altLang="en-US" dirty="0"/>
              <a:t>주당 노동시간이 </a:t>
            </a:r>
            <a:r>
              <a:rPr lang="en-US" altLang="ko-KR" dirty="0"/>
              <a:t>60시간에 </a:t>
            </a:r>
            <a:r>
              <a:rPr lang="en-US" altLang="ko-KR" dirty="0" err="1"/>
              <a:t>미치지</a:t>
            </a:r>
            <a:r>
              <a:rPr lang="en-US" altLang="ko-KR" dirty="0"/>
              <a:t> </a:t>
            </a:r>
            <a:r>
              <a:rPr lang="en-US" altLang="ko-KR" dirty="0" err="1"/>
              <a:t>못하지만</a:t>
            </a:r>
            <a:r>
              <a:rPr lang="en-US" altLang="ko-KR" dirty="0"/>
              <a:t>, </a:t>
            </a:r>
            <a:r>
              <a:rPr lang="ko-KR" altLang="en-US" dirty="0" err="1"/>
              <a:t>발병전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일동안 휴일이 없었고</a:t>
            </a:r>
            <a:r>
              <a:rPr lang="en-US" altLang="ko-KR" dirty="0"/>
              <a:t>, </a:t>
            </a:r>
            <a:r>
              <a:rPr lang="ko-KR" altLang="en-US" dirty="0"/>
              <a:t>초과 근무시간도 많았다고 판단되어 과로를 인정</a:t>
            </a:r>
          </a:p>
          <a:p>
            <a:pPr fontAlgn="base"/>
            <a:endParaRPr lang="en-US" altLang="ko-KR" dirty="0"/>
          </a:p>
          <a:p>
            <a:pPr fontAlgn="base"/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3111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18704"/>
            <a:ext cx="10515600" cy="512957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altLang="ko-KR" dirty="0"/>
              <a:t>55</a:t>
            </a:r>
            <a:r>
              <a:rPr lang="ko-KR" altLang="en-US" dirty="0"/>
              <a:t>세 남성</a:t>
            </a:r>
            <a:r>
              <a:rPr lang="en-US" altLang="ko-KR" dirty="0"/>
              <a:t>, </a:t>
            </a:r>
            <a:r>
              <a:rPr lang="ko-KR" altLang="en-US" dirty="0"/>
              <a:t>지하철 운행 회사의 </a:t>
            </a:r>
            <a:r>
              <a:rPr lang="ko-KR" altLang="en-US" dirty="0" err="1"/>
              <a:t>차량검사</a:t>
            </a:r>
            <a:r>
              <a:rPr lang="ko-KR" altLang="en-US" dirty="0"/>
              <a:t> 파트에서 근무하였고</a:t>
            </a:r>
            <a:r>
              <a:rPr lang="en-US" altLang="ko-KR" dirty="0"/>
              <a:t>, 3</a:t>
            </a:r>
            <a:r>
              <a:rPr lang="ko-KR" altLang="en-US" dirty="0" err="1"/>
              <a:t>년전부터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조 </a:t>
            </a:r>
            <a:r>
              <a:rPr lang="en-US" altLang="ko-KR" dirty="0"/>
              <a:t>2</a:t>
            </a:r>
            <a:r>
              <a:rPr lang="ko-KR" altLang="en-US" dirty="0"/>
              <a:t>교대 근무 시행</a:t>
            </a:r>
            <a:r>
              <a:rPr lang="en-US" altLang="ko-KR" dirty="0"/>
              <a:t>. </a:t>
            </a:r>
            <a:r>
              <a:rPr lang="ko-KR" altLang="en-US" dirty="0"/>
              <a:t>담당업무는 </a:t>
            </a:r>
            <a:r>
              <a:rPr lang="en-US" altLang="ko-KR" dirty="0"/>
              <a:t>1)</a:t>
            </a:r>
            <a:r>
              <a:rPr lang="ko-KR" altLang="en-US" dirty="0"/>
              <a:t>전동차 </a:t>
            </a:r>
            <a:r>
              <a:rPr lang="ko-KR" altLang="en-US" dirty="0" err="1"/>
              <a:t>운행준비</a:t>
            </a:r>
            <a:r>
              <a:rPr lang="en-US" altLang="ko-KR" dirty="0"/>
              <a:t>, </a:t>
            </a:r>
            <a:r>
              <a:rPr lang="ko-KR" altLang="en-US" dirty="0"/>
              <a:t>전동차 </a:t>
            </a:r>
            <a:r>
              <a:rPr lang="ko-KR" altLang="en-US" dirty="0" err="1"/>
              <a:t>출입고</a:t>
            </a:r>
            <a:r>
              <a:rPr lang="ko-KR" altLang="en-US" dirty="0"/>
              <a:t> </a:t>
            </a:r>
            <a:r>
              <a:rPr lang="ko-KR" altLang="en-US" dirty="0" err="1"/>
              <a:t>확인점검</a:t>
            </a:r>
            <a:r>
              <a:rPr lang="en-US" altLang="ko-KR" dirty="0"/>
              <a:t>, </a:t>
            </a:r>
            <a:r>
              <a:rPr lang="ko-KR" altLang="en-US" dirty="0" err="1"/>
              <a:t>운행점검</a:t>
            </a:r>
            <a:r>
              <a:rPr lang="ko-KR" altLang="en-US" dirty="0"/>
              <a:t> 시행</a:t>
            </a:r>
            <a:r>
              <a:rPr lang="en-US" altLang="ko-KR" dirty="0"/>
              <a:t>, 2) </a:t>
            </a:r>
            <a:r>
              <a:rPr lang="ko-KR" altLang="en-US" dirty="0"/>
              <a:t>전동차 검사 및 </a:t>
            </a:r>
            <a:r>
              <a:rPr lang="ko-KR" altLang="en-US" dirty="0" err="1"/>
              <a:t>경정비</a:t>
            </a:r>
            <a:r>
              <a:rPr lang="en-US" altLang="ko-KR" dirty="0"/>
              <a:t>, 3) </a:t>
            </a:r>
            <a:r>
              <a:rPr lang="ko-KR" altLang="en-US" dirty="0"/>
              <a:t>본선 운행 중 민원사항 및 </a:t>
            </a:r>
            <a:r>
              <a:rPr lang="ko-KR" altLang="en-US" dirty="0" err="1"/>
              <a:t>차량기동</a:t>
            </a:r>
            <a:r>
              <a:rPr lang="ko-KR" altLang="en-US" dirty="0"/>
              <a:t> 중 고장 조치</a:t>
            </a:r>
            <a:r>
              <a:rPr lang="en-US" altLang="ko-KR" dirty="0"/>
              <a:t>, 4) </a:t>
            </a:r>
            <a:r>
              <a:rPr lang="ko-KR" altLang="en-US" dirty="0"/>
              <a:t>전동차 구내 </a:t>
            </a:r>
            <a:r>
              <a:rPr lang="ko-KR" altLang="en-US" dirty="0" err="1"/>
              <a:t>입환업무</a:t>
            </a:r>
            <a:r>
              <a:rPr lang="ko-KR" altLang="en-US" dirty="0"/>
              <a:t> </a:t>
            </a:r>
            <a:r>
              <a:rPr lang="en-US" altLang="ko-KR" dirty="0"/>
              <a:t>5) </a:t>
            </a:r>
            <a:r>
              <a:rPr lang="ko-KR" altLang="en-US" dirty="0"/>
              <a:t>전동차 관리시스템 입력 등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ko-KR" altLang="en-US" dirty="0">
                <a:solidFill>
                  <a:srgbClr val="FF0000"/>
                </a:solidFill>
              </a:rPr>
              <a:t>사건 당일</a:t>
            </a:r>
            <a:r>
              <a:rPr lang="en-US" altLang="ko-KR" dirty="0">
                <a:solidFill>
                  <a:srgbClr val="FF0000"/>
                </a:solidFill>
              </a:rPr>
              <a:t>(12. 26) </a:t>
            </a:r>
            <a:r>
              <a:rPr lang="ko-KR" altLang="en-US" dirty="0">
                <a:solidFill>
                  <a:srgbClr val="FF0000"/>
                </a:solidFill>
              </a:rPr>
              <a:t>동료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인과 함께 </a:t>
            </a:r>
            <a:r>
              <a:rPr lang="en-US" altLang="ko-KR" dirty="0">
                <a:solidFill>
                  <a:srgbClr val="FF0000"/>
                </a:solidFill>
              </a:rPr>
              <a:t>20</a:t>
            </a:r>
            <a:r>
              <a:rPr lang="ko-KR" altLang="en-US" dirty="0">
                <a:solidFill>
                  <a:srgbClr val="FF0000"/>
                </a:solidFill>
              </a:rPr>
              <a:t>건의 </a:t>
            </a:r>
            <a:r>
              <a:rPr lang="ko-KR" altLang="en-US" dirty="0" err="1">
                <a:solidFill>
                  <a:srgbClr val="FF0000"/>
                </a:solidFill>
              </a:rPr>
              <a:t>입환업무</a:t>
            </a:r>
            <a:r>
              <a:rPr lang="ko-KR" altLang="en-US" dirty="0">
                <a:solidFill>
                  <a:srgbClr val="FF0000"/>
                </a:solidFill>
              </a:rPr>
              <a:t> 수행</a:t>
            </a:r>
            <a:r>
              <a:rPr lang="en-US" altLang="ko-KR" dirty="0">
                <a:solidFill>
                  <a:srgbClr val="FF0000"/>
                </a:solidFill>
              </a:rPr>
              <a:t>. 10</a:t>
            </a:r>
            <a:r>
              <a:rPr lang="ko-KR" altLang="en-US" dirty="0">
                <a:solidFill>
                  <a:srgbClr val="FF0000"/>
                </a:solidFill>
              </a:rPr>
              <a:t>월 평균 </a:t>
            </a:r>
            <a:r>
              <a:rPr lang="en-US" altLang="ko-KR" dirty="0">
                <a:solidFill>
                  <a:srgbClr val="FF0000"/>
                </a:solidFill>
              </a:rPr>
              <a:t>2.7</a:t>
            </a:r>
            <a:r>
              <a:rPr lang="ko-KR" altLang="en-US" dirty="0">
                <a:solidFill>
                  <a:srgbClr val="FF0000"/>
                </a:solidFill>
              </a:rPr>
              <a:t>건</a:t>
            </a:r>
            <a:r>
              <a:rPr lang="en-US" altLang="ko-KR" dirty="0">
                <a:solidFill>
                  <a:srgbClr val="FF0000"/>
                </a:solidFill>
              </a:rPr>
              <a:t>, 11</a:t>
            </a:r>
            <a:r>
              <a:rPr lang="ko-KR" altLang="en-US" dirty="0">
                <a:solidFill>
                  <a:srgbClr val="FF0000"/>
                </a:solidFill>
              </a:rPr>
              <a:t>월 평균 </a:t>
            </a:r>
            <a:r>
              <a:rPr lang="en-US" altLang="ko-KR" dirty="0">
                <a:solidFill>
                  <a:srgbClr val="FF0000"/>
                </a:solidFill>
              </a:rPr>
              <a:t>2.2</a:t>
            </a:r>
            <a:r>
              <a:rPr lang="ko-KR" altLang="en-US" dirty="0">
                <a:solidFill>
                  <a:srgbClr val="FF0000"/>
                </a:solidFill>
              </a:rPr>
              <a:t>건</a:t>
            </a:r>
            <a:r>
              <a:rPr lang="en-US" altLang="ko-KR" dirty="0">
                <a:solidFill>
                  <a:srgbClr val="FF0000"/>
                </a:solidFill>
              </a:rPr>
              <a:t>, 12</a:t>
            </a:r>
            <a:r>
              <a:rPr lang="ko-KR" altLang="en-US" dirty="0">
                <a:solidFill>
                  <a:srgbClr val="FF0000"/>
                </a:solidFill>
              </a:rPr>
              <a:t>월 평균 </a:t>
            </a:r>
            <a:r>
              <a:rPr lang="en-US" altLang="ko-KR" dirty="0">
                <a:solidFill>
                  <a:srgbClr val="FF0000"/>
                </a:solidFill>
              </a:rPr>
              <a:t>4.7</a:t>
            </a:r>
            <a:r>
              <a:rPr lang="ko-KR" altLang="en-US" dirty="0">
                <a:solidFill>
                  <a:srgbClr val="FF0000"/>
                </a:solidFill>
              </a:rPr>
              <a:t>건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en-US" altLang="ko-KR" dirty="0"/>
              <a:t>2</a:t>
            </a:r>
            <a:r>
              <a:rPr lang="ko-KR" altLang="en-US" dirty="0"/>
              <a:t>심은 평소보다 </a:t>
            </a:r>
            <a:r>
              <a:rPr lang="en-US" altLang="ko-KR" dirty="0"/>
              <a:t>4-5</a:t>
            </a:r>
            <a:r>
              <a:rPr lang="ko-KR" altLang="en-US" dirty="0"/>
              <a:t>배 </a:t>
            </a:r>
            <a:r>
              <a:rPr lang="ko-KR" altLang="en-US" dirty="0" err="1"/>
              <a:t>입환업무의</a:t>
            </a:r>
            <a:r>
              <a:rPr lang="ko-KR" altLang="en-US" dirty="0"/>
              <a:t> 증가에 따라 전동차 </a:t>
            </a:r>
            <a:r>
              <a:rPr lang="ko-KR" altLang="en-US" dirty="0" err="1"/>
              <a:t>운행점검</a:t>
            </a:r>
            <a:r>
              <a:rPr lang="ko-KR" altLang="en-US" dirty="0"/>
              <a:t> 등 연동된 다른 업무 역시 증가</a:t>
            </a:r>
            <a:r>
              <a:rPr lang="en-US" altLang="ko-KR" dirty="0"/>
              <a:t>, </a:t>
            </a:r>
            <a:r>
              <a:rPr lang="ko-KR" altLang="en-US" dirty="0"/>
              <a:t>고도의 주의력과 시간 내에 </a:t>
            </a:r>
            <a:r>
              <a:rPr lang="ko-KR" altLang="en-US" dirty="0" err="1"/>
              <a:t>입환</a:t>
            </a:r>
            <a:r>
              <a:rPr lang="ko-KR" altLang="en-US" dirty="0"/>
              <a:t> 업무를 해야 한다는 정신적 부담</a:t>
            </a:r>
            <a:r>
              <a:rPr lang="en-US" altLang="ko-KR" dirty="0"/>
              <a:t>, </a:t>
            </a:r>
            <a:r>
              <a:rPr lang="ko-KR" altLang="en-US" dirty="0"/>
              <a:t>매우 추운 날씨</a:t>
            </a:r>
            <a:r>
              <a:rPr lang="en-US" altLang="ko-KR" dirty="0"/>
              <a:t>, </a:t>
            </a:r>
            <a:r>
              <a:rPr lang="ko-KR" altLang="en-US" dirty="0"/>
              <a:t>장기간 </a:t>
            </a:r>
            <a:r>
              <a:rPr lang="ko-KR" altLang="en-US" dirty="0" err="1"/>
              <a:t>주간근무와</a:t>
            </a:r>
            <a:r>
              <a:rPr lang="ko-KR" altLang="en-US" dirty="0"/>
              <a:t> 야간근무를 번갈아 하여 기존의 </a:t>
            </a:r>
            <a:r>
              <a:rPr lang="ko-KR" altLang="en-US" dirty="0" err="1"/>
              <a:t>뇌경동맥</a:t>
            </a:r>
            <a:r>
              <a:rPr lang="ko-KR" altLang="en-US" dirty="0"/>
              <a:t> 폐색이 자연경과 이상으로 악화되었을 가능성 인정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48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E300B-0B7F-4B41-AEF5-8381DFDD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2876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o-KR" altLang="en-US" sz="4800" dirty="0"/>
              <a:t>노동자 </a:t>
            </a:r>
            <a:r>
              <a:rPr lang="ko-KR" altLang="en-US" sz="4800" dirty="0" err="1"/>
              <a:t>건강권</a:t>
            </a:r>
            <a:r>
              <a:rPr lang="ko-KR" altLang="en-US" sz="4800" dirty="0"/>
              <a:t> 보장 방안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CBA46BAB-6C31-49D4-8AB0-EEE99B135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5975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8182" y="1570589"/>
            <a:ext cx="7092297" cy="4758258"/>
          </a:xfrm>
        </p:spPr>
        <p:txBody>
          <a:bodyPr/>
          <a:lstStyle/>
          <a:p>
            <a:r>
              <a:rPr lang="ko-KR" altLang="en-US" dirty="0" err="1"/>
              <a:t>탄력근로제</a:t>
            </a:r>
            <a:r>
              <a:rPr lang="ko-KR" altLang="en-US" dirty="0"/>
              <a:t> 기간 확대는 노동자 </a:t>
            </a:r>
            <a:r>
              <a:rPr lang="ko-KR" altLang="en-US" dirty="0" err="1"/>
              <a:t>건강권을</a:t>
            </a:r>
            <a:r>
              <a:rPr lang="ko-KR" altLang="en-US" dirty="0"/>
              <a:t> 침해함</a:t>
            </a:r>
            <a:endParaRPr lang="en-US" altLang="ko-KR" dirty="0"/>
          </a:p>
          <a:p>
            <a:endParaRPr lang="en-US" altLang="ko-KR" dirty="0"/>
          </a:p>
          <a:p>
            <a:pPr lvl="1"/>
            <a:r>
              <a:rPr lang="ko-KR" altLang="en-US" dirty="0"/>
              <a:t>장시간 노동 </a:t>
            </a:r>
            <a:r>
              <a:rPr lang="ko-KR" altLang="en-US" dirty="0" err="1"/>
              <a:t>온존</a:t>
            </a:r>
            <a:endParaRPr lang="en-US" altLang="ko-KR" dirty="0"/>
          </a:p>
          <a:p>
            <a:pPr lvl="1"/>
            <a:r>
              <a:rPr lang="ko-KR" altLang="en-US" dirty="0"/>
              <a:t>단기간 업무 부담 증가 확대</a:t>
            </a:r>
            <a:endParaRPr lang="en-US" altLang="ko-KR" dirty="0"/>
          </a:p>
          <a:p>
            <a:pPr lvl="1"/>
            <a:r>
              <a:rPr lang="ko-KR" altLang="en-US" dirty="0"/>
              <a:t>하루 노동시간 증가와 회복 시간 감소</a:t>
            </a:r>
            <a:endParaRPr lang="en-US" altLang="ko-KR" dirty="0"/>
          </a:p>
          <a:p>
            <a:pPr lvl="1"/>
            <a:r>
              <a:rPr lang="ko-KR" altLang="en-US" dirty="0"/>
              <a:t>노동자의 노동시간 통제력 침해</a:t>
            </a:r>
            <a:endParaRPr lang="en-US" altLang="ko-KR" dirty="0"/>
          </a:p>
        </p:txBody>
      </p:sp>
      <p:pic>
        <p:nvPicPr>
          <p:cNvPr id="4" name="Picture 2" descr="OECD ë¸ëìê° 2017ì ëí ì´ë¯¸ì§ ê²ìê²°ê³¼">
            <a:extLst>
              <a:ext uri="{FF2B5EF4-FFF2-40B4-BE49-F238E27FC236}">
                <a16:creationId xmlns:a16="http://schemas.microsoft.com/office/drawing/2014/main" id="{5ADC8282-6D0B-48F6-8725-BC635CF7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79" y="584232"/>
            <a:ext cx="4396100" cy="59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47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18704"/>
            <a:ext cx="10515600" cy="5439295"/>
          </a:xfrm>
        </p:spPr>
        <p:txBody>
          <a:bodyPr>
            <a:normAutofit/>
          </a:bodyPr>
          <a:lstStyle/>
          <a:p>
            <a:r>
              <a:rPr lang="ko-KR" altLang="en-US" dirty="0"/>
              <a:t>하루 및 주간 노동시간 제한 도입 및 강화</a:t>
            </a:r>
            <a:endParaRPr lang="en-US" altLang="ko-KR" dirty="0"/>
          </a:p>
          <a:p>
            <a:pPr lvl="1"/>
            <a:r>
              <a:rPr lang="ko-KR" altLang="en-US" dirty="0"/>
              <a:t>독일 </a:t>
            </a:r>
            <a:r>
              <a:rPr lang="ko-KR" altLang="en-US" dirty="0" err="1"/>
              <a:t>노동시간법</a:t>
            </a:r>
            <a:r>
              <a:rPr lang="ko-KR" altLang="en-US" dirty="0"/>
              <a:t> </a:t>
            </a:r>
            <a:r>
              <a:rPr lang="en-US" altLang="ko-KR" dirty="0"/>
              <a:t>: 8</a:t>
            </a:r>
            <a:r>
              <a:rPr lang="ko-KR" altLang="en-US" dirty="0"/>
              <a:t>시간</a:t>
            </a:r>
            <a:r>
              <a:rPr lang="en-US" altLang="ko-KR" dirty="0"/>
              <a:t>/1</a:t>
            </a:r>
            <a:r>
              <a:rPr lang="ko-KR" altLang="en-US" dirty="0"/>
              <a:t>일 초과 금지</a:t>
            </a:r>
            <a:r>
              <a:rPr lang="en-US" altLang="ko-KR" dirty="0">
                <a:solidFill>
                  <a:srgbClr val="FF0000"/>
                </a:solidFill>
              </a:rPr>
              <a:t>. 10</a:t>
            </a:r>
            <a:r>
              <a:rPr lang="ko-KR" altLang="en-US" dirty="0">
                <a:solidFill>
                  <a:srgbClr val="FF0000"/>
                </a:solidFill>
              </a:rPr>
              <a:t>시간</a:t>
            </a:r>
            <a:r>
              <a:rPr lang="en-US" altLang="ko-KR" dirty="0">
                <a:solidFill>
                  <a:srgbClr val="FF0000"/>
                </a:solidFill>
              </a:rPr>
              <a:t>/1</a:t>
            </a:r>
            <a:r>
              <a:rPr lang="ko-KR" altLang="en-US" dirty="0">
                <a:solidFill>
                  <a:srgbClr val="FF0000"/>
                </a:solidFill>
              </a:rPr>
              <a:t>일 연장 가능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/>
              <a:t>단</a:t>
            </a:r>
            <a:r>
              <a:rPr lang="en-US" altLang="ko-KR" dirty="0"/>
              <a:t>, 6</a:t>
            </a:r>
            <a:r>
              <a:rPr lang="ko-KR" altLang="en-US" dirty="0"/>
              <a:t>개월 또는 </a:t>
            </a:r>
            <a:r>
              <a:rPr lang="en-US" altLang="ko-KR" dirty="0"/>
              <a:t>24</a:t>
            </a:r>
            <a:r>
              <a:rPr lang="ko-KR" altLang="en-US" dirty="0"/>
              <a:t>주 이내에 평균 </a:t>
            </a:r>
            <a:r>
              <a:rPr lang="en-US" altLang="ko-KR" dirty="0"/>
              <a:t>8</a:t>
            </a:r>
            <a:r>
              <a:rPr lang="ko-KR" altLang="en-US" dirty="0"/>
              <a:t>시간</a:t>
            </a:r>
            <a:r>
              <a:rPr lang="en-US" altLang="ko-KR" dirty="0"/>
              <a:t>/1</a:t>
            </a:r>
            <a:r>
              <a:rPr lang="ko-KR" altLang="en-US" dirty="0"/>
              <a:t>일 초과하지 않는 경우에만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네덜란드 </a:t>
            </a:r>
            <a:r>
              <a:rPr lang="ko-KR" altLang="en-US" dirty="0" err="1"/>
              <a:t>노동시간법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하루 </a:t>
            </a:r>
            <a:r>
              <a:rPr lang="en-US" altLang="ko-KR" dirty="0"/>
              <a:t>8</a:t>
            </a:r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주당 </a:t>
            </a:r>
            <a:r>
              <a:rPr lang="en-US" altLang="ko-KR" dirty="0"/>
              <a:t>48</a:t>
            </a:r>
            <a:r>
              <a:rPr lang="ko-KR" altLang="en-US" dirty="0"/>
              <a:t>시간 규정</a:t>
            </a:r>
            <a:r>
              <a:rPr lang="en-US" altLang="ko-KR" dirty="0"/>
              <a:t>. 26</a:t>
            </a:r>
            <a:r>
              <a:rPr lang="ko-KR" altLang="en-US" dirty="0"/>
              <a:t>주를 기준으로 탄력적으로 운영이 가능하나 </a:t>
            </a:r>
            <a:r>
              <a:rPr lang="ko-KR" altLang="en-US" dirty="0">
                <a:solidFill>
                  <a:srgbClr val="FF0000"/>
                </a:solidFill>
              </a:rPr>
              <a:t>어떤 경우에도 하루 </a:t>
            </a:r>
            <a:r>
              <a:rPr lang="en-US" altLang="ko-KR" dirty="0">
                <a:solidFill>
                  <a:srgbClr val="FF0000"/>
                </a:solidFill>
              </a:rPr>
              <a:t>12</a:t>
            </a:r>
            <a:r>
              <a:rPr lang="ko-KR" altLang="en-US" dirty="0">
                <a:solidFill>
                  <a:srgbClr val="FF0000"/>
                </a:solidFill>
              </a:rPr>
              <a:t>시간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주당 </a:t>
            </a:r>
            <a:r>
              <a:rPr lang="en-US" altLang="ko-KR" dirty="0">
                <a:solidFill>
                  <a:srgbClr val="FF0000"/>
                </a:solidFill>
              </a:rPr>
              <a:t>60</a:t>
            </a:r>
            <a:r>
              <a:rPr lang="ko-KR" altLang="en-US" dirty="0">
                <a:solidFill>
                  <a:srgbClr val="FF0000"/>
                </a:solidFill>
              </a:rPr>
              <a:t>시간을 초과할 수 없음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</a:p>
          <a:p>
            <a:pPr lvl="1"/>
            <a:endParaRPr lang="en-US" altLang="ko-KR" dirty="0">
              <a:solidFill>
                <a:srgbClr val="FF0000"/>
              </a:solidFill>
            </a:endParaRPr>
          </a:p>
          <a:p>
            <a:pPr lvl="1"/>
            <a:r>
              <a:rPr lang="ko-KR" altLang="en-US" dirty="0"/>
              <a:t>근무와 근무 사이 </a:t>
            </a:r>
            <a:r>
              <a:rPr lang="en-US" altLang="ko-KR" dirty="0"/>
              <a:t>11</a:t>
            </a:r>
            <a:r>
              <a:rPr lang="ko-KR" altLang="en-US" dirty="0"/>
              <a:t>시간 휴식이라는 후방 규제만으로는 부족함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/>
              <a:t>Calendar day </a:t>
            </a:r>
            <a:r>
              <a:rPr lang="ko-KR" altLang="en-US" dirty="0"/>
              <a:t>내 </a:t>
            </a:r>
            <a:r>
              <a:rPr lang="en-US" altLang="ko-KR" dirty="0"/>
              <a:t>11</a:t>
            </a:r>
            <a:r>
              <a:rPr lang="ko-KR" altLang="en-US" dirty="0"/>
              <a:t>시간 휴식 등 실제 하루 노동시간을 제한하기 위한 방안이 필요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과로사</a:t>
            </a:r>
            <a:r>
              <a:rPr lang="ko-KR" altLang="en-US" dirty="0"/>
              <a:t> 기준 등을 준용하여 </a:t>
            </a:r>
            <a:r>
              <a:rPr lang="ko-KR" altLang="en-US" dirty="0" err="1"/>
              <a:t>탄력근로제</a:t>
            </a:r>
            <a:r>
              <a:rPr lang="ko-KR" altLang="en-US" dirty="0"/>
              <a:t> 운영 시에도 주당 노동시간 한계 적용</a:t>
            </a:r>
            <a:endParaRPr lang="en-US" altLang="ko-KR" dirty="0"/>
          </a:p>
          <a:p>
            <a:pPr lvl="1"/>
            <a:r>
              <a:rPr lang="ko-KR" altLang="en-US" dirty="0"/>
              <a:t>야간 노동시간의 경우 더 엄격한 연장근무 제한 등이 필요</a:t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67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노동시간 단축 적용 확대</a:t>
            </a:r>
            <a:endParaRPr lang="en-US" altLang="ko-KR" dirty="0"/>
          </a:p>
          <a:p>
            <a:pPr lvl="1"/>
            <a:r>
              <a:rPr lang="ko-KR" altLang="en-US" dirty="0"/>
              <a:t>근로기준법 노동시간 및 휴게시간 보호의 대상이 되지 않는 노동자 보호 방안 필요</a:t>
            </a:r>
            <a:endParaRPr lang="en-US" altLang="ko-KR" dirty="0"/>
          </a:p>
          <a:p>
            <a:pPr lvl="1"/>
            <a:r>
              <a:rPr lang="ko-KR" altLang="en-US" dirty="0"/>
              <a:t>특례업종</a:t>
            </a:r>
            <a:r>
              <a:rPr lang="en-US" altLang="ko-KR" dirty="0"/>
              <a:t>, </a:t>
            </a:r>
            <a:r>
              <a:rPr lang="ko-KR" altLang="en-US" dirty="0"/>
              <a:t>감시단속노동자</a:t>
            </a:r>
            <a:r>
              <a:rPr lang="en-US" altLang="ko-KR" dirty="0"/>
              <a:t>, </a:t>
            </a:r>
            <a:r>
              <a:rPr lang="ko-KR" altLang="en-US" dirty="0" err="1"/>
              <a:t>농립</a:t>
            </a:r>
            <a:r>
              <a:rPr lang="en-US" altLang="ko-KR" dirty="0"/>
              <a:t>·</a:t>
            </a:r>
            <a:r>
              <a:rPr lang="ko-KR" altLang="en-US" dirty="0"/>
              <a:t>어업 등 </a:t>
            </a:r>
            <a:r>
              <a:rPr lang="en-US" altLang="ko-KR" dirty="0"/>
              <a:t>1</a:t>
            </a:r>
            <a:r>
              <a:rPr lang="ko-KR" altLang="en-US" dirty="0"/>
              <a:t>차 산업</a:t>
            </a:r>
            <a:r>
              <a:rPr lang="en-US" altLang="ko-KR" dirty="0"/>
              <a:t>, </a:t>
            </a:r>
            <a:r>
              <a:rPr lang="ko-KR" altLang="en-US" dirty="0"/>
              <a:t>사업장 밖 </a:t>
            </a:r>
            <a:r>
              <a:rPr lang="ko-KR" altLang="en-US" dirty="0" err="1"/>
              <a:t>간주노동자</a:t>
            </a:r>
            <a:r>
              <a:rPr lang="en-US" altLang="ko-KR" dirty="0"/>
              <a:t>, 5</a:t>
            </a:r>
            <a:r>
              <a:rPr lang="ko-KR" altLang="en-US" dirty="0"/>
              <a:t>인 미만 사업장 노동자에게도 적용되는 최소한의 노동시간 한계가 마련돼야 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많은 나라에서 </a:t>
            </a:r>
            <a:r>
              <a:rPr lang="en-US" altLang="ko-KR" dirty="0"/>
              <a:t>‘</a:t>
            </a:r>
            <a:r>
              <a:rPr lang="ko-KR" altLang="en-US" dirty="0" err="1"/>
              <a:t>노동시간법</a:t>
            </a:r>
            <a:r>
              <a:rPr lang="en-US" altLang="ko-KR" dirty="0"/>
              <a:t>’</a:t>
            </a:r>
            <a:r>
              <a:rPr lang="ko-KR" altLang="en-US" dirty="0"/>
              <a:t>은 모든 사업체에 적용되도록 하고</a:t>
            </a:r>
            <a:r>
              <a:rPr lang="en-US" altLang="ko-KR" dirty="0"/>
              <a:t>, </a:t>
            </a:r>
          </a:p>
          <a:p>
            <a:pPr lvl="1"/>
            <a:r>
              <a:rPr lang="ko-KR" altLang="en-US" dirty="0"/>
              <a:t>적용 제외의 경우 조항에 따라</a:t>
            </a:r>
            <a:r>
              <a:rPr lang="en-US" altLang="ko-KR" dirty="0"/>
              <a:t>, </a:t>
            </a:r>
            <a:r>
              <a:rPr lang="ko-KR" altLang="en-US" dirty="0"/>
              <a:t>구체적인 업무에 따라</a:t>
            </a:r>
            <a:r>
              <a:rPr lang="en-US" altLang="ko-KR" dirty="0"/>
              <a:t>, </a:t>
            </a:r>
            <a:r>
              <a:rPr lang="ko-KR" altLang="en-US" dirty="0"/>
              <a:t>엄격한 규칙에 따르도록 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329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노동시간 기록 관리 강화</a:t>
            </a:r>
            <a:endParaRPr lang="en-US" altLang="ko-KR" dirty="0"/>
          </a:p>
          <a:p>
            <a:pPr lvl="1"/>
            <a:r>
              <a:rPr lang="ko-KR" altLang="en-US" dirty="0"/>
              <a:t>사업주의 노동시간 기록 의무 부여</a:t>
            </a:r>
            <a:endParaRPr lang="en-US" altLang="ko-KR" dirty="0"/>
          </a:p>
          <a:p>
            <a:pPr lvl="2"/>
            <a:r>
              <a:rPr lang="ko-KR" altLang="en-US" dirty="0"/>
              <a:t>정규</a:t>
            </a:r>
            <a:r>
              <a:rPr lang="en-US" altLang="ko-KR" dirty="0"/>
              <a:t>, </a:t>
            </a:r>
            <a:r>
              <a:rPr lang="ko-KR" altLang="en-US" dirty="0"/>
              <a:t>추가</a:t>
            </a:r>
            <a:r>
              <a:rPr lang="en-US" altLang="ko-KR" dirty="0"/>
              <a:t>, </a:t>
            </a:r>
            <a:r>
              <a:rPr lang="ko-KR" altLang="en-US" dirty="0"/>
              <a:t>휴일</a:t>
            </a:r>
            <a:r>
              <a:rPr lang="en-US" altLang="ko-KR" dirty="0"/>
              <a:t>, </a:t>
            </a:r>
            <a:r>
              <a:rPr lang="ko-KR" altLang="en-US" dirty="0"/>
              <a:t>연장</a:t>
            </a:r>
            <a:r>
              <a:rPr lang="en-US" altLang="ko-KR" dirty="0"/>
              <a:t>, </a:t>
            </a:r>
            <a:r>
              <a:rPr lang="ko-KR" altLang="en-US" dirty="0"/>
              <a:t>야간</a:t>
            </a:r>
            <a:r>
              <a:rPr lang="en-US" altLang="ko-KR" dirty="0"/>
              <a:t>, </a:t>
            </a:r>
            <a:r>
              <a:rPr lang="ko-KR" altLang="en-US" dirty="0"/>
              <a:t>최대 노동시간과 급여</a:t>
            </a:r>
            <a:endParaRPr lang="en-US" altLang="ko-KR" dirty="0"/>
          </a:p>
          <a:p>
            <a:pPr lvl="2"/>
            <a:r>
              <a:rPr lang="en-US" altLang="ko-KR" dirty="0"/>
              <a:t>2</a:t>
            </a:r>
            <a:r>
              <a:rPr lang="ko-KR" altLang="en-US" dirty="0"/>
              <a:t>년 이상 보관</a:t>
            </a:r>
            <a:endParaRPr lang="en-US" altLang="ko-KR" dirty="0"/>
          </a:p>
          <a:p>
            <a:pPr lvl="2"/>
            <a:r>
              <a:rPr lang="ko-KR" altLang="en-US" dirty="0"/>
              <a:t>근로기준법 시행령 수준에서 추가 가능함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노동자의 열람 권리 부여</a:t>
            </a:r>
            <a:endParaRPr lang="en-US" altLang="ko-KR" dirty="0"/>
          </a:p>
          <a:p>
            <a:pPr lvl="2"/>
            <a:r>
              <a:rPr lang="ko-KR" altLang="en-US" dirty="0"/>
              <a:t>노동시간 기록을 노동자가 언제든 열람할 수 있도록 보장</a:t>
            </a:r>
          </a:p>
        </p:txBody>
      </p:sp>
    </p:spTree>
    <p:extLst>
      <p:ext uri="{BB962C8B-B14F-4D97-AF65-F5344CB8AC3E}">
        <p14:creationId xmlns:p14="http://schemas.microsoft.com/office/powerpoint/2010/main" val="396084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F9B13E-E4C2-4C66-8698-7DFEC555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B11511-EF44-4D93-98B3-9A90F8DE9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비표준적인</a:t>
            </a:r>
            <a:r>
              <a:rPr lang="ko-KR" altLang="en-US" dirty="0"/>
              <a:t> 노동시간</a:t>
            </a:r>
            <a:endParaRPr lang="en-US" altLang="ko-KR" dirty="0"/>
          </a:p>
          <a:p>
            <a:pPr lvl="1"/>
            <a:r>
              <a:rPr lang="ko-KR" altLang="en-US" dirty="0"/>
              <a:t>월</a:t>
            </a:r>
            <a:r>
              <a:rPr lang="en-US" altLang="ko-KR" dirty="0"/>
              <a:t>~</a:t>
            </a:r>
            <a:r>
              <a:rPr lang="ko-KR" altLang="en-US" dirty="0"/>
              <a:t>금요일</a:t>
            </a:r>
            <a:r>
              <a:rPr lang="en-US" altLang="ko-KR" dirty="0"/>
              <a:t>, </a:t>
            </a:r>
            <a:r>
              <a:rPr lang="ko-KR" altLang="en-US" dirty="0"/>
              <a:t>하루 </a:t>
            </a:r>
            <a:r>
              <a:rPr lang="en-US" altLang="ko-KR" dirty="0"/>
              <a:t>8</a:t>
            </a:r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주로 오전 </a:t>
            </a:r>
            <a:r>
              <a:rPr lang="en-US" altLang="ko-KR" dirty="0"/>
              <a:t>8</a:t>
            </a:r>
            <a:r>
              <a:rPr lang="ko-KR" altLang="en-US" dirty="0"/>
              <a:t>시</a:t>
            </a:r>
            <a:r>
              <a:rPr lang="en-US" altLang="ko-KR" dirty="0"/>
              <a:t>~</a:t>
            </a:r>
            <a:r>
              <a:rPr lang="ko-KR" altLang="en-US" dirty="0"/>
              <a:t>저녁 </a:t>
            </a:r>
            <a:r>
              <a:rPr lang="en-US" altLang="ko-KR" dirty="0"/>
              <a:t>6</a:t>
            </a:r>
            <a:r>
              <a:rPr lang="ko-KR" altLang="en-US" dirty="0"/>
              <a:t>시 사이의 노동을 제외한 노동시간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야간노동과 교대노동</a:t>
            </a:r>
            <a:endParaRPr lang="en-US" altLang="ko-KR" dirty="0"/>
          </a:p>
          <a:p>
            <a:pPr lvl="1"/>
            <a:r>
              <a:rPr lang="ko-KR" altLang="en-US" dirty="0"/>
              <a:t>주말 노동</a:t>
            </a:r>
            <a:endParaRPr lang="en-US" altLang="ko-KR" dirty="0"/>
          </a:p>
          <a:p>
            <a:pPr lvl="1"/>
            <a:r>
              <a:rPr lang="ko-KR" altLang="en-US" dirty="0"/>
              <a:t>연장근무와 초과 노동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err="1"/>
              <a:t>탄력근로제</a:t>
            </a:r>
            <a:endParaRPr lang="en-US" altLang="ko-KR" dirty="0"/>
          </a:p>
          <a:p>
            <a:pPr lvl="1"/>
            <a:r>
              <a:rPr lang="ko-KR" altLang="en-US" dirty="0"/>
              <a:t>야간노동</a:t>
            </a:r>
            <a:r>
              <a:rPr lang="en-US" altLang="ko-KR" dirty="0"/>
              <a:t>, </a:t>
            </a:r>
            <a:r>
              <a:rPr lang="ko-KR" altLang="en-US" dirty="0" err="1"/>
              <a:t>주말노동</a:t>
            </a:r>
            <a:r>
              <a:rPr lang="en-US" altLang="ko-KR" dirty="0"/>
              <a:t>, </a:t>
            </a:r>
            <a:r>
              <a:rPr lang="ko-KR" altLang="en-US" dirty="0"/>
              <a:t>연장근무를 모두 증가시킬 수 있음</a:t>
            </a:r>
            <a:endParaRPr lang="en-US" altLang="ko-KR" dirty="0"/>
          </a:p>
          <a:p>
            <a:pPr lvl="1"/>
            <a:r>
              <a:rPr lang="ko-KR" altLang="en-US" dirty="0"/>
              <a:t>노동시간의 불규칙성 증가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03711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마치며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탄력적 근로시간제 단위기간의 확대는 노동자들에게서 일하는 능력</a:t>
            </a:r>
            <a:r>
              <a:rPr lang="en-US" altLang="ko-KR" dirty="0"/>
              <a:t>(</a:t>
            </a:r>
            <a:r>
              <a:rPr lang="ko-KR" altLang="en-US" dirty="0"/>
              <a:t>노동력</a:t>
            </a:r>
            <a:r>
              <a:rPr lang="en-US" altLang="ko-KR" dirty="0"/>
              <a:t>)</a:t>
            </a:r>
            <a:r>
              <a:rPr lang="ko-KR" altLang="en-US" dirty="0"/>
              <a:t>만을 분리하는 것이 가능하고 수시로 교환하고 기계의 부속처럼 조립해 넣을 수 있다는 생각에서 출발</a:t>
            </a:r>
            <a:endParaRPr lang="en-US" altLang="ko-KR" dirty="0"/>
          </a:p>
          <a:p>
            <a:r>
              <a:rPr lang="ko-KR" altLang="en-US" dirty="0"/>
              <a:t>노동자들의 삶에서 온전히 노동력만이 추출될 수 없음</a:t>
            </a:r>
            <a:r>
              <a:rPr lang="en-US" altLang="ko-KR" dirty="0"/>
              <a:t>, </a:t>
            </a:r>
            <a:r>
              <a:rPr lang="ko-KR" altLang="en-US" dirty="0"/>
              <a:t>일터에서 노동을 통해 생계를 유지하기 위해서는 일을 할 수 있는 활력과 동기를 부여할 수 있는 온전한 휴식과 여가가 필요함</a:t>
            </a:r>
            <a:endParaRPr lang="en-US" altLang="ko-KR" dirty="0"/>
          </a:p>
          <a:p>
            <a:r>
              <a:rPr lang="ko-KR" altLang="en-US" dirty="0"/>
              <a:t>수시로 변동되거나 고무줄처럼 늘었다 줄었다 하는 노동시간은 일과 여가의 균형을 무너뜨리고 노동자와 가족들의 육체적 정신적 건강에 악영향</a:t>
            </a:r>
            <a:endParaRPr lang="en-US" altLang="ko-KR" dirty="0"/>
          </a:p>
          <a:p>
            <a:r>
              <a:rPr lang="ko-KR" altLang="en-US" dirty="0"/>
              <a:t>인간적인 노동</a:t>
            </a:r>
            <a:r>
              <a:rPr lang="en-US" altLang="ko-KR" dirty="0"/>
              <a:t>, </a:t>
            </a:r>
            <a:r>
              <a:rPr lang="ko-KR" altLang="en-US" dirty="0"/>
              <a:t>자신의 건강을 해치지 않고 증진시키는 노동은 자신의 노동과정과 노동시간에 대한 자율성과 자기권리를 획득해나가는 과정</a:t>
            </a:r>
            <a:endParaRPr lang="en-US" altLang="ko-KR" dirty="0"/>
          </a:p>
          <a:p>
            <a:r>
              <a:rPr lang="ko-KR" altLang="en-US" dirty="0"/>
              <a:t>탄력적 근로시간제 적용기간 확대는 노동조합이 없거나 자신들의 권리를 주장하기 어려운 노동자들의 건강악화로 귀결될 가능성이 높으며</a:t>
            </a:r>
            <a:r>
              <a:rPr lang="en-US" altLang="ko-KR" dirty="0"/>
              <a:t>, </a:t>
            </a:r>
            <a:r>
              <a:rPr lang="ko-KR" altLang="en-US" dirty="0"/>
              <a:t>이에 대해 분명한 사회적 입장이 필요함</a:t>
            </a:r>
            <a:r>
              <a:rPr lang="en-US" altLang="ko-KR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6745E5-CEFF-410C-B3B5-251EDD21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</a:t>
            </a:r>
            <a:r>
              <a:rPr lang="ko-KR" altLang="en-US" dirty="0"/>
              <a:t>개월 탄력근로제의 취지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97413B32-6A54-4970-86B6-0C8600BED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694310"/>
              </p:ext>
            </p:extLst>
          </p:nvPr>
        </p:nvGraphicFramePr>
        <p:xfrm>
          <a:off x="4035829" y="1127749"/>
          <a:ext cx="3778136" cy="1102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068">
                  <a:extLst>
                    <a:ext uri="{9D8B030D-6E8A-4147-A177-3AD203B41FA5}">
                      <a16:colId xmlns:a16="http://schemas.microsoft.com/office/drawing/2014/main" val="2367146034"/>
                    </a:ext>
                  </a:extLst>
                </a:gridCol>
                <a:gridCol w="1889068">
                  <a:extLst>
                    <a:ext uri="{9D8B030D-6E8A-4147-A177-3AD203B41FA5}">
                      <a16:colId xmlns:a16="http://schemas.microsoft.com/office/drawing/2014/main" val="1718906815"/>
                    </a:ext>
                  </a:extLst>
                </a:gridCol>
              </a:tblGrid>
              <a:tr h="3674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개월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17360"/>
                  </a:ext>
                </a:extLst>
              </a:tr>
              <a:tr h="367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60066"/>
                  </a:ext>
                </a:extLst>
              </a:tr>
              <a:tr h="367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71214"/>
                  </a:ext>
                </a:extLst>
              </a:tr>
            </a:tbl>
          </a:graphicData>
        </a:graphic>
      </p:graphicFrame>
      <p:graphicFrame>
        <p:nvGraphicFramePr>
          <p:cNvPr id="5" name="내용 개체 틀 3">
            <a:extLst>
              <a:ext uri="{FF2B5EF4-FFF2-40B4-BE49-F238E27FC236}">
                <a16:creationId xmlns:a16="http://schemas.microsoft.com/office/drawing/2014/main" id="{FBEFC705-25D8-46BA-9A84-B5447B1774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124036"/>
              </p:ext>
            </p:extLst>
          </p:nvPr>
        </p:nvGraphicFramePr>
        <p:xfrm>
          <a:off x="1588899" y="4008521"/>
          <a:ext cx="3778136" cy="13749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9068">
                  <a:extLst>
                    <a:ext uri="{9D8B030D-6E8A-4147-A177-3AD203B41FA5}">
                      <a16:colId xmlns:a16="http://schemas.microsoft.com/office/drawing/2014/main" val="2367146034"/>
                    </a:ext>
                  </a:extLst>
                </a:gridCol>
                <a:gridCol w="1889068">
                  <a:extLst>
                    <a:ext uri="{9D8B030D-6E8A-4147-A177-3AD203B41FA5}">
                      <a16:colId xmlns:a16="http://schemas.microsoft.com/office/drawing/2014/main" val="1718906815"/>
                    </a:ext>
                  </a:extLst>
                </a:gridCol>
              </a:tblGrid>
              <a:tr h="3674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개월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17360"/>
                  </a:ext>
                </a:extLst>
              </a:tr>
              <a:tr h="367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60066"/>
                  </a:ext>
                </a:extLst>
              </a:tr>
              <a:tr h="367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(28+12</a:t>
                      </a:r>
                      <a:r>
                        <a:rPr lang="ko-KR" altLang="en-US" dirty="0"/>
                        <a:t>시간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64</a:t>
                      </a:r>
                      <a:r>
                        <a:rPr lang="ko-KR" altLang="en-US" dirty="0"/>
                        <a:t>시간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(52+12</a:t>
                      </a:r>
                      <a:r>
                        <a:rPr lang="ko-KR" altLang="en-US" dirty="0"/>
                        <a:t>시간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71214"/>
                  </a:ext>
                </a:extLst>
              </a:tr>
            </a:tbl>
          </a:graphicData>
        </a:graphic>
      </p:graphicFrame>
      <p:graphicFrame>
        <p:nvGraphicFramePr>
          <p:cNvPr id="6" name="내용 개체 틀 3">
            <a:extLst>
              <a:ext uri="{FF2B5EF4-FFF2-40B4-BE49-F238E27FC236}">
                <a16:creationId xmlns:a16="http://schemas.microsoft.com/office/drawing/2014/main" id="{6705BF12-1C5D-44A2-A0E6-4302467DD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276750"/>
              </p:ext>
            </p:extLst>
          </p:nvPr>
        </p:nvGraphicFramePr>
        <p:xfrm>
          <a:off x="6096000" y="4008521"/>
          <a:ext cx="3778136" cy="13732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9068">
                  <a:extLst>
                    <a:ext uri="{9D8B030D-6E8A-4147-A177-3AD203B41FA5}">
                      <a16:colId xmlns:a16="http://schemas.microsoft.com/office/drawing/2014/main" val="2367146034"/>
                    </a:ext>
                  </a:extLst>
                </a:gridCol>
                <a:gridCol w="1889068">
                  <a:extLst>
                    <a:ext uri="{9D8B030D-6E8A-4147-A177-3AD203B41FA5}">
                      <a16:colId xmlns:a16="http://schemas.microsoft.com/office/drawing/2014/main" val="1718906815"/>
                    </a:ext>
                  </a:extLst>
                </a:gridCol>
              </a:tblGrid>
              <a:tr h="27105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개월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17360"/>
                  </a:ext>
                </a:extLst>
              </a:tr>
              <a:tr h="367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r>
                        <a:rPr lang="ko-KR" altLang="en-US" dirty="0"/>
                        <a:t>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60066"/>
                  </a:ext>
                </a:extLst>
              </a:tr>
              <a:tr h="367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64</a:t>
                      </a:r>
                      <a:r>
                        <a:rPr lang="ko-KR" altLang="en-US" dirty="0"/>
                        <a:t>시간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(52+12</a:t>
                      </a:r>
                      <a:r>
                        <a:rPr lang="ko-KR" altLang="en-US" dirty="0"/>
                        <a:t>시간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</a:t>
                      </a:r>
                      <a:r>
                        <a:rPr lang="ko-KR" altLang="en-US" dirty="0"/>
                        <a:t>시간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(28+12</a:t>
                      </a:r>
                      <a:r>
                        <a:rPr lang="ko-KR" altLang="en-US" dirty="0"/>
                        <a:t>시간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71214"/>
                  </a:ext>
                </a:extLst>
              </a:tr>
            </a:tbl>
          </a:graphicData>
        </a:graphic>
      </p:graphicFrame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3EF0A133-2B90-414D-AE7E-46C77EEA83D3}"/>
              </a:ext>
            </a:extLst>
          </p:cNvPr>
          <p:cNvSpPr/>
          <p:nvPr/>
        </p:nvSpPr>
        <p:spPr>
          <a:xfrm>
            <a:off x="5367035" y="2327639"/>
            <a:ext cx="1115723" cy="352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내용 개체 틀 3">
            <a:extLst>
              <a:ext uri="{FF2B5EF4-FFF2-40B4-BE49-F238E27FC236}">
                <a16:creationId xmlns:a16="http://schemas.microsoft.com/office/drawing/2014/main" id="{310E362F-E66A-4FFC-9DA2-A97E13B62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995570"/>
              </p:ext>
            </p:extLst>
          </p:nvPr>
        </p:nvGraphicFramePr>
        <p:xfrm>
          <a:off x="4035829" y="2869842"/>
          <a:ext cx="3778136" cy="36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068">
                  <a:extLst>
                    <a:ext uri="{9D8B030D-6E8A-4147-A177-3AD203B41FA5}">
                      <a16:colId xmlns:a16="http://schemas.microsoft.com/office/drawing/2014/main" val="2367146034"/>
                    </a:ext>
                  </a:extLst>
                </a:gridCol>
                <a:gridCol w="1889068">
                  <a:extLst>
                    <a:ext uri="{9D8B030D-6E8A-4147-A177-3AD203B41FA5}">
                      <a16:colId xmlns:a16="http://schemas.microsoft.com/office/drawing/2014/main" val="1718906815"/>
                    </a:ext>
                  </a:extLst>
                </a:gridCol>
              </a:tblGrid>
              <a:tr h="367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28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52</a:t>
                      </a:r>
                      <a:r>
                        <a:rPr lang="ko-KR" altLang="en-US" dirty="0"/>
                        <a:t>시간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6712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9133" y="3427054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하루 노동시간 </a:t>
            </a:r>
            <a:r>
              <a:rPr lang="en-US" altLang="ko-KR" b="1" dirty="0"/>
              <a:t>12</a:t>
            </a:r>
            <a:r>
              <a:rPr lang="ko-KR" altLang="en-US" b="1" dirty="0"/>
              <a:t>시간 이내</a:t>
            </a:r>
          </a:p>
        </p:txBody>
      </p:sp>
      <p:sp>
        <p:nvSpPr>
          <p:cNvPr id="9" name="십자형 8"/>
          <p:cNvSpPr/>
          <p:nvPr/>
        </p:nvSpPr>
        <p:spPr>
          <a:xfrm rot="2768456">
            <a:off x="5289104" y="2728858"/>
            <a:ext cx="1209368" cy="1116322"/>
          </a:xfrm>
          <a:prstGeom prst="plus">
            <a:avLst>
              <a:gd name="adj" fmla="val 395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위로 굽은 화살표 10"/>
          <p:cNvSpPr/>
          <p:nvPr/>
        </p:nvSpPr>
        <p:spPr>
          <a:xfrm>
            <a:off x="4458091" y="5574856"/>
            <a:ext cx="2546854" cy="50144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위쪽 화살표 11"/>
          <p:cNvSpPr/>
          <p:nvPr/>
        </p:nvSpPr>
        <p:spPr>
          <a:xfrm>
            <a:off x="4384889" y="5590478"/>
            <a:ext cx="284836" cy="46453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802511" y="6198271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최장 </a:t>
            </a:r>
            <a:r>
              <a:rPr lang="en-US" altLang="ko-KR" dirty="0"/>
              <a:t>24</a:t>
            </a:r>
            <a:r>
              <a:rPr lang="ko-KR" altLang="en-US" dirty="0"/>
              <a:t>주 동안 주당 </a:t>
            </a:r>
            <a:r>
              <a:rPr lang="en-US" altLang="ko-KR" dirty="0"/>
              <a:t>64</a:t>
            </a:r>
            <a:r>
              <a:rPr lang="ko-KR" altLang="en-US" dirty="0"/>
              <a:t>시간 노동 가능</a:t>
            </a:r>
            <a:endParaRPr lang="en-US" altLang="ko-KR" dirty="0"/>
          </a:p>
          <a:p>
            <a:r>
              <a:rPr lang="ko-KR" altLang="en-US" dirty="0"/>
              <a:t>하루 노동 상한은</a:t>
            </a:r>
            <a:r>
              <a:rPr lang="en-US" altLang="ko-K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09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584AF89-5231-42F3-B2C7-F9CE1E276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791" y="1182060"/>
            <a:ext cx="8797896" cy="4945872"/>
          </a:xfrm>
          <a:prstGeom prst="rect">
            <a:avLst/>
          </a:prstGeom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ED5518C6-EED8-4D5A-8B44-311850A4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장시간 노동의</a:t>
            </a:r>
            <a:r>
              <a:rPr lang="en-US" altLang="ko-KR" dirty="0"/>
              <a:t> </a:t>
            </a:r>
            <a:r>
              <a:rPr lang="ko-KR" altLang="en-US" dirty="0"/>
              <a:t>영향에 대한 개념적 틀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E71B824-C241-402D-A9C5-BB65DB35810E}"/>
              </a:ext>
            </a:extLst>
          </p:cNvPr>
          <p:cNvSpPr/>
          <p:nvPr/>
        </p:nvSpPr>
        <p:spPr>
          <a:xfrm>
            <a:off x="9822679" y="6308208"/>
            <a:ext cx="2261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</a:rPr>
              <a:t>(Caruso et al. 2006)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43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FAC516-4ED3-4C5E-AEC5-017FDFAB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비정상적 근무일정의 영향 </a:t>
            </a:r>
            <a:r>
              <a:rPr lang="en-US" altLang="ko-KR" dirty="0"/>
              <a:t>(ILO, 2012)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0E7B74D-D226-4B26-8E47-0E84F1A60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37" y="1435882"/>
            <a:ext cx="9107288" cy="52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E35634-CE5D-4E5D-B258-BEE99817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노동시간과 심혈관 질환 영향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3E8EF5-AA5E-4B88-9E26-32EF6E4C0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37" y="1384419"/>
            <a:ext cx="4829648" cy="517743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86C5CA6-AFAC-44B6-8B77-5797019085C9}"/>
              </a:ext>
            </a:extLst>
          </p:cNvPr>
          <p:cNvSpPr/>
          <p:nvPr/>
        </p:nvSpPr>
        <p:spPr>
          <a:xfrm>
            <a:off x="5833929" y="1741465"/>
            <a:ext cx="6096000" cy="4193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1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100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맑은 고딕" panose="020B0503020000020004" pitchFamily="50" charset="-127"/>
              </a:rPr>
              <a:t>1999</a:t>
            </a:r>
            <a:r>
              <a:rPr lang="ko-KR" altLang="en-US" dirty="0">
                <a:latin typeface="맑은 고딕" panose="020B0503020000020004" pitchFamily="50" charset="-127"/>
              </a:rPr>
              <a:t>년 교대근무와 심혈관질환 및 위험인자에 대한 고찰한 논문 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EFA73B"/>
                </a:solidFill>
                <a:latin typeface="Wingdings 3" panose="05040102010807070707" pitchFamily="18" charset="2"/>
              </a:rPr>
              <a:t>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총 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17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편의 연구를 검토한 결과 교대근무자는 대조군에 비해 심혈관질환 발생 위험이 </a:t>
            </a:r>
            <a:r>
              <a:rPr lang="en-US" altLang="ko-KR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40% </a:t>
            </a:r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</a:rPr>
              <a:t>증가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6599"/>
                </a:solidFill>
                <a:latin typeface="Wingdings 3" panose="05040102010807070707" pitchFamily="18" charset="2"/>
              </a:rPr>
              <a:t>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주당 근무시간으로 환산 시 대략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52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시간∼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60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시간 정도가 되면 관상동맥 질환의 발병 위험이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1.5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배 이상으로 증가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6599"/>
                </a:solidFill>
                <a:latin typeface="Wingdings 3" panose="05040102010807070707" pitchFamily="18" charset="2"/>
              </a:rPr>
              <a:t>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기초적인 체력이 약한 경우에는 이보다 더 근무시간이 짧은 경우에도 허혈성 심장질환으로 인한 사망 위험비가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</a:rPr>
              <a:t>3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</a:rPr>
              <a:t>배 가까이 증가 </a:t>
            </a:r>
          </a:p>
        </p:txBody>
      </p:sp>
    </p:spTree>
    <p:extLst>
      <p:ext uri="{BB962C8B-B14F-4D97-AF65-F5344CB8AC3E}">
        <p14:creationId xmlns:p14="http://schemas.microsoft.com/office/powerpoint/2010/main" val="2456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8D9823-A2C6-46AE-ACA0-B48EDCE5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노동시간과 정신건강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B64EA9-6C5A-4E11-8AB6-F25B40EF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75" y="1534930"/>
            <a:ext cx="8998722" cy="51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2994</Words>
  <Application>Microsoft Office PowerPoint</Application>
  <PresentationFormat>와이드스크린</PresentationFormat>
  <Paragraphs>372</Paragraphs>
  <Slides>40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5" baseType="lpstr">
      <vt:lpstr>맑은 고딕</vt:lpstr>
      <vt:lpstr>Arial</vt:lpstr>
      <vt:lpstr>Tahoma</vt:lpstr>
      <vt:lpstr>Wingdings 3</vt:lpstr>
      <vt:lpstr>Office 테마</vt:lpstr>
      <vt:lpstr>탄력근로제의 건강 영향과  노동자 건강권 보장 방안</vt:lpstr>
      <vt:lpstr>차례</vt:lpstr>
      <vt:lpstr>노동시간의 불규칙성과  탄력근로제</vt:lpstr>
      <vt:lpstr>PowerPoint 프레젠테이션</vt:lpstr>
      <vt:lpstr>6개월 탄력근로제의 취지?</vt:lpstr>
      <vt:lpstr>장시간 노동의 영향에 대한 개념적 틀</vt:lpstr>
      <vt:lpstr>비정상적 근무일정의 영향 (ILO, 2012) </vt:lpstr>
      <vt:lpstr>노동시간과 심혈관 질환 영향</vt:lpstr>
      <vt:lpstr>노동시간과 정신건강</vt:lpstr>
      <vt:lpstr>뇌심혈관계질환 산재 인정 기준관련 지침</vt:lpstr>
      <vt:lpstr>뇌심혈관계질환 산재 인정 기준관련 지침</vt:lpstr>
      <vt:lpstr>압축 근무와 노동자 건강</vt:lpstr>
      <vt:lpstr>PowerPoint 프레젠테이션</vt:lpstr>
      <vt:lpstr>교대근무 및 장시간 노동과 사고</vt:lpstr>
      <vt:lpstr>8, 12시간 근무와 수면 문제</vt:lpstr>
      <vt:lpstr>13시간 20분*3일 대 10시간*4일</vt:lpstr>
      <vt:lpstr>6시간 vs 24시간 근무 후 반응 속도</vt:lpstr>
      <vt:lpstr>노동시간통제력 변화와 피로회복, 우울증상</vt:lpstr>
      <vt:lpstr>장시간 근로와 낮은 직무 통제력의 결합 효과</vt:lpstr>
      <vt:lpstr>하루 노동시간 연장의  건강 영향</vt:lpstr>
      <vt:lpstr>4,5차 근로환경조사 분석</vt:lpstr>
      <vt:lpstr>PowerPoint 프레젠테이션</vt:lpstr>
      <vt:lpstr>PowerPoint 프레젠테이션</vt:lpstr>
      <vt:lpstr> </vt:lpstr>
      <vt:lpstr>탄력근로제 확대와 과로사</vt:lpstr>
      <vt:lpstr>과로사 산재 승인 사례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노동자 건강권 보장 방안</vt:lpstr>
      <vt:lpstr>결론</vt:lpstr>
      <vt:lpstr>PowerPoint 프레젠테이션</vt:lpstr>
      <vt:lpstr>PowerPoint 프레젠테이션</vt:lpstr>
      <vt:lpstr>PowerPoint 프레젠테이션</vt:lpstr>
      <vt:lpstr>마치며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탄력근로제의 건강 영향과  노동자 건강권 보장 방안</dc:title>
  <dc:creator>Min</dc:creator>
  <cp:lastModifiedBy>Ryou Hyunchul</cp:lastModifiedBy>
  <cp:revision>71</cp:revision>
  <dcterms:created xsi:type="dcterms:W3CDTF">2019-03-02T07:54:10Z</dcterms:created>
  <dcterms:modified xsi:type="dcterms:W3CDTF">2019-03-07T23:40:08Z</dcterms:modified>
</cp:coreProperties>
</file>